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4"/>
  </p:sldMasterIdLst>
  <p:sldIdLst>
    <p:sldId id="256" r:id="rId5"/>
    <p:sldId id="257" r:id="rId6"/>
    <p:sldId id="258" r:id="rId7"/>
    <p:sldId id="259" r:id="rId8"/>
    <p:sldId id="260" r:id="rId9"/>
    <p:sldId id="261" r:id="rId10"/>
    <p:sldId id="262" r:id="rId11"/>
    <p:sldId id="264" r:id="rId12"/>
    <p:sldId id="270" r:id="rId13"/>
    <p:sldId id="269" r:id="rId14"/>
    <p:sldId id="267" r:id="rId15"/>
    <p:sldId id="268" r:id="rId16"/>
    <p:sldId id="271" r:id="rId17"/>
    <p:sldId id="272"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3" d="100"/>
          <a:sy n="63" d="100"/>
        </p:scale>
        <p:origin x="780"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109980" y="882376"/>
            <a:ext cx="9966960" cy="2926080"/>
          </a:xfrm>
        </p:spPr>
        <p:txBody>
          <a:bodyPr anchor="b">
            <a:normAutofit/>
          </a:bodyPr>
          <a:lstStyle>
            <a:lvl1pPr algn="ctr">
              <a:lnSpc>
                <a:spcPct val="85000"/>
              </a:lnSpc>
              <a:defRPr sz="7200" b="1" cap="all" baseline="0">
                <a:solidFill>
                  <a:srgbClr val="FFFFFF"/>
                </a:solidFill>
              </a:defRPr>
            </a:lvl1pPr>
          </a:lstStyle>
          <a:p>
            <a:r>
              <a:rPr lang="en-US"/>
              <a:t>Click to edit Master title style</a:t>
            </a:r>
          </a:p>
        </p:txBody>
      </p:sp>
      <p:sp>
        <p:nvSpPr>
          <p:cNvPr id="3" name="Subtitle 2"/>
          <p:cNvSpPr>
            <a:spLocks noGrp="1"/>
          </p:cNvSpPr>
          <p:nvPr>
            <p:ph type="subTitle" idx="1"/>
          </p:nvPr>
        </p:nvSpPr>
        <p:spPr>
          <a:xfrm>
            <a:off x="1709530" y="3869634"/>
            <a:ext cx="8767860" cy="1388165"/>
          </a:xfrm>
        </p:spPr>
        <p:txBody>
          <a:bodyPr>
            <a:normAutofit/>
          </a:bodyPr>
          <a:lstStyle>
            <a:lvl1pPr marL="0" indent="0" algn="ctr">
              <a:buNone/>
              <a:defRPr sz="2200">
                <a:solidFill>
                  <a:srgbClr val="FFFFFF"/>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p>
        </p:txBody>
      </p:sp>
      <p:sp>
        <p:nvSpPr>
          <p:cNvPr id="4" name="Date Placeholder 3"/>
          <p:cNvSpPr>
            <a:spLocks noGrp="1"/>
          </p:cNvSpPr>
          <p:nvPr>
            <p:ph type="dt" sz="half" idx="10"/>
          </p:nvPr>
        </p:nvSpPr>
        <p:spPr/>
        <p:txBody>
          <a:bodyPr/>
          <a:lstStyle>
            <a:lvl1pPr>
              <a:defRPr>
                <a:solidFill>
                  <a:srgbClr val="FFFFFF"/>
                </a:solidFill>
              </a:defRPr>
            </a:lvl1pPr>
          </a:lstStyle>
          <a:p>
            <a:fld id="{96DFF08F-DC6B-4601-B491-B0F83F6DD2DA}" type="datetimeFigureOut">
              <a:rPr lang="en-US" dirty="0"/>
              <a:t>5/19/2021</a:t>
            </a:fld>
            <a:endParaRPr lang="en-US"/>
          </a:p>
        </p:txBody>
      </p:sp>
      <p:sp>
        <p:nvSpPr>
          <p:cNvPr id="5" name="Footer Placeholder 4"/>
          <p:cNvSpPr>
            <a:spLocks noGrp="1"/>
          </p:cNvSpPr>
          <p:nvPr>
            <p:ph type="ftr" sz="quarter" idx="11"/>
          </p:nvPr>
        </p:nvSpPr>
        <p:spPr/>
        <p:txBody>
          <a:bodyPr/>
          <a:lstStyle>
            <a:lvl1pPr>
              <a:defRPr>
                <a:solidFill>
                  <a:srgbClr val="FFFFFF"/>
                </a:solidFill>
              </a:defRPr>
            </a:lvl1p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4FAB73BC-B049-4115-A692-8D63A059BFB8}" type="slidenum">
              <a:rPr lang="en-US" dirty="0"/>
              <a:t>‹#›</a:t>
            </a:fld>
            <a:endParaRPr lang="en-US"/>
          </a:p>
        </p:txBody>
      </p:sp>
      <p:cxnSp>
        <p:nvCxnSpPr>
          <p:cNvPr id="8" name="Straight Connector 7"/>
          <p:cNvCxnSpPr/>
          <p:nvPr/>
        </p:nvCxnSpPr>
        <p:spPr>
          <a:xfrm>
            <a:off x="1978660" y="3733800"/>
            <a:ext cx="82296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765083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6DFF08F-DC6B-4601-B491-B0F83F6DD2DA}" type="datetimeFigureOut">
              <a:rPr lang="en-US" dirty="0"/>
              <a:t>5/19/2021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a:p>
        </p:txBody>
      </p:sp>
    </p:spTree>
    <p:extLst>
      <p:ext uri="{BB962C8B-B14F-4D97-AF65-F5344CB8AC3E}">
        <p14:creationId xmlns:p14="http://schemas.microsoft.com/office/powerpoint/2010/main" val="6702464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324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143000" y="762000"/>
            <a:ext cx="74295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6DFF08F-DC6B-4601-B491-B0F83F6DD2DA}" type="datetimeFigureOut">
              <a:rPr lang="en-US" dirty="0"/>
              <a:t>5/19/2021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a:p>
        </p:txBody>
      </p:sp>
    </p:spTree>
    <p:extLst>
      <p:ext uri="{BB962C8B-B14F-4D97-AF65-F5344CB8AC3E}">
        <p14:creationId xmlns:p14="http://schemas.microsoft.com/office/powerpoint/2010/main" val="226074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6DFF08F-DC6B-4601-B491-B0F83F6DD2DA}" type="datetimeFigureOut">
              <a:rPr lang="en-US" dirty="0"/>
              <a:t>5/19/2021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a:p>
        </p:txBody>
      </p:sp>
    </p:spTree>
    <p:extLst>
      <p:ext uri="{BB962C8B-B14F-4D97-AF65-F5344CB8AC3E}">
        <p14:creationId xmlns:p14="http://schemas.microsoft.com/office/powerpoint/2010/main" val="24458550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9966960" cy="2926080"/>
          </a:xfrm>
        </p:spPr>
        <p:txBody>
          <a:bodyPr anchor="b">
            <a:noAutofit/>
          </a:bodyPr>
          <a:lstStyle>
            <a:lvl1pPr algn="ctr">
              <a:lnSpc>
                <a:spcPct val="85000"/>
              </a:lnSpc>
              <a:defRPr sz="7200" b="0" cap="all" baseline="0"/>
            </a:lvl1pPr>
          </a:lstStyle>
          <a:p>
            <a:r>
              <a:rPr lang="en-US"/>
              <a:t>Click to edit Master title style</a:t>
            </a:r>
          </a:p>
        </p:txBody>
      </p:sp>
      <p:sp>
        <p:nvSpPr>
          <p:cNvPr id="3" name="Text Placeholder 2"/>
          <p:cNvSpPr>
            <a:spLocks noGrp="1"/>
          </p:cNvSpPr>
          <p:nvPr>
            <p:ph type="body" idx="1"/>
          </p:nvPr>
        </p:nvSpPr>
        <p:spPr>
          <a:xfrm>
            <a:off x="1709928" y="4154520"/>
            <a:ext cx="8769096" cy="1363806"/>
          </a:xfrm>
        </p:spPr>
        <p:txBody>
          <a:bodyPr anchor="t">
            <a:normAutofit/>
          </a:bodyPr>
          <a:lstStyle>
            <a:lvl1pPr marL="0" indent="0" algn="ctr">
              <a:buNone/>
              <a:defRPr sz="2200">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6DFF08F-DC6B-4601-B491-B0F83F6DD2DA}" type="datetimeFigureOut">
              <a:rPr lang="en-US" dirty="0"/>
              <a:t>5/19/2021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a:p>
        </p:txBody>
      </p:sp>
      <p:cxnSp>
        <p:nvCxnSpPr>
          <p:cNvPr id="7" name="Straight Connector 6"/>
          <p:cNvCxnSpPr/>
          <p:nvPr/>
        </p:nvCxnSpPr>
        <p:spPr>
          <a:xfrm>
            <a:off x="1981200" y="4020408"/>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897715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143000" y="2057399"/>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267612" y="2057400"/>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6DFF08F-DC6B-4601-B491-B0F83F6DD2DA}" type="datetimeFigureOut">
              <a:rPr lang="en-US" dirty="0"/>
              <a:t>5/19/2021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a:p>
        </p:txBody>
      </p:sp>
    </p:spTree>
    <p:extLst>
      <p:ext uri="{BB962C8B-B14F-4D97-AF65-F5344CB8AC3E}">
        <p14:creationId xmlns:p14="http://schemas.microsoft.com/office/powerpoint/2010/main" val="36569304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p>
        </p:txBody>
      </p:sp>
      <p:sp>
        <p:nvSpPr>
          <p:cNvPr id="3" name="Text Placeholder 2"/>
          <p:cNvSpPr>
            <a:spLocks noGrp="1"/>
          </p:cNvSpPr>
          <p:nvPr>
            <p:ph type="body" idx="1"/>
          </p:nvPr>
        </p:nvSpPr>
        <p:spPr>
          <a:xfrm>
            <a:off x="1143000" y="2001511"/>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43000" y="2721483"/>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269173" y="1999032"/>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69173" y="2719322"/>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6DFF08F-DC6B-4601-B491-B0F83F6DD2DA}" type="datetimeFigureOut">
              <a:rPr lang="en-US" dirty="0"/>
              <a:t>5/19/2021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a:p>
        </p:txBody>
      </p:sp>
    </p:spTree>
    <p:extLst>
      <p:ext uri="{BB962C8B-B14F-4D97-AF65-F5344CB8AC3E}">
        <p14:creationId xmlns:p14="http://schemas.microsoft.com/office/powerpoint/2010/main" val="14976220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6DFF08F-DC6B-4601-B491-B0F83F6DD2DA}" type="datetimeFigureOut">
              <a:rPr lang="en-US" dirty="0"/>
              <a:t>5/19/2021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a:p>
        </p:txBody>
      </p:sp>
    </p:spTree>
    <p:extLst>
      <p:ext uri="{BB962C8B-B14F-4D97-AF65-F5344CB8AC3E}">
        <p14:creationId xmlns:p14="http://schemas.microsoft.com/office/powerpoint/2010/main" val="13276069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DFF08F-DC6B-4601-B491-B0F83F6DD2DA}" type="datetimeFigureOut">
              <a:rPr lang="en-US" dirty="0"/>
              <a:t>5/19/2021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a:p>
        </p:txBody>
      </p:sp>
    </p:spTree>
    <p:extLst>
      <p:ext uri="{BB962C8B-B14F-4D97-AF65-F5344CB8AC3E}">
        <p14:creationId xmlns:p14="http://schemas.microsoft.com/office/powerpoint/2010/main" val="24752177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a:t>Click to edit Master title style</a:t>
            </a:r>
          </a:p>
        </p:txBody>
      </p:sp>
      <p:sp>
        <p:nvSpPr>
          <p:cNvPr id="3" name="Content Placeholder 2"/>
          <p:cNvSpPr>
            <a:spLocks noGrp="1"/>
          </p:cNvSpPr>
          <p:nvPr>
            <p:ph idx="1"/>
          </p:nvPr>
        </p:nvSpPr>
        <p:spPr>
          <a:xfrm>
            <a:off x="5852159" y="1097280"/>
            <a:ext cx="5212080" cy="46634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143000" y="2834640"/>
            <a:ext cx="3931920" cy="301752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6DFF08F-DC6B-4601-B491-B0F83F6DD2DA}" type="datetimeFigureOut">
              <a:rPr lang="en-US" dirty="0"/>
              <a:t>5/19/2021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a:p>
        </p:txBody>
      </p:sp>
    </p:spTree>
    <p:extLst>
      <p:ext uri="{BB962C8B-B14F-4D97-AF65-F5344CB8AC3E}">
        <p14:creationId xmlns:p14="http://schemas.microsoft.com/office/powerpoint/2010/main" val="33664942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a:t>Click to edit Master title style</a:t>
            </a:r>
          </a:p>
        </p:txBody>
      </p:sp>
      <p:sp>
        <p:nvSpPr>
          <p:cNvPr id="3" name="Picture Placeholder 2"/>
          <p:cNvSpPr>
            <a:spLocks noGrp="1" noChangeAspect="1"/>
          </p:cNvSpPr>
          <p:nvPr>
            <p:ph type="pic" idx="1"/>
          </p:nvPr>
        </p:nvSpPr>
        <p:spPr>
          <a:xfrm>
            <a:off x="5413248" y="1069847"/>
            <a:ext cx="6099048" cy="4800600"/>
          </a:xfrm>
        </p:spPr>
        <p:txBody>
          <a:bodyPr lIns="274320" tIns="182880" anchor="t">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143000" y="2834640"/>
            <a:ext cx="3931920" cy="288036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6DFF08F-DC6B-4601-B491-B0F83F6DD2DA}" type="datetimeFigureOut">
              <a:rPr lang="en-US" dirty="0"/>
              <a:t>5/19/2021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a:p>
        </p:txBody>
      </p:sp>
    </p:spTree>
    <p:extLst>
      <p:ext uri="{BB962C8B-B14F-4D97-AF65-F5344CB8AC3E}">
        <p14:creationId xmlns:p14="http://schemas.microsoft.com/office/powerpoint/2010/main" val="28221744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143000" y="609600"/>
            <a:ext cx="9875520" cy="135636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1143000" y="2057400"/>
            <a:ext cx="9872871" cy="40386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1142996" y="6223828"/>
            <a:ext cx="2329074" cy="365125"/>
          </a:xfrm>
          <a:prstGeom prst="rect">
            <a:avLst/>
          </a:prstGeom>
        </p:spPr>
        <p:txBody>
          <a:bodyPr vert="horz" lIns="91440" tIns="45720" rIns="91440" bIns="45720" rtlCol="0" anchor="ctr"/>
          <a:lstStyle>
            <a:lvl1pPr algn="l">
              <a:defRPr sz="1200">
                <a:solidFill>
                  <a:schemeClr val="accent1"/>
                </a:solidFill>
              </a:defRPr>
            </a:lvl1pPr>
          </a:lstStyle>
          <a:p>
            <a:fld id="{96DFF08F-DC6B-4601-B491-B0F83F6DD2DA}" type="datetimeFigureOut">
              <a:rPr lang="en-US" dirty="0"/>
              <a:pPr/>
              <a:t>5/19/2021</a:t>
            </a:fld>
            <a:endParaRPr lang="en-US"/>
          </a:p>
        </p:txBody>
      </p:sp>
      <p:sp>
        <p:nvSpPr>
          <p:cNvPr id="5" name="Footer Placeholder 4"/>
          <p:cNvSpPr>
            <a:spLocks noGrp="1"/>
          </p:cNvSpPr>
          <p:nvPr>
            <p:ph type="ftr" sz="quarter" idx="3"/>
          </p:nvPr>
        </p:nvSpPr>
        <p:spPr>
          <a:xfrm>
            <a:off x="3949148" y="6223828"/>
            <a:ext cx="4717774" cy="365125"/>
          </a:xfrm>
          <a:prstGeom prst="rect">
            <a:avLst/>
          </a:prstGeom>
        </p:spPr>
        <p:txBody>
          <a:bodyPr vert="horz" lIns="91440" tIns="45720" rIns="91440" bIns="45720" rtlCol="0" anchor="ctr"/>
          <a:lstStyle>
            <a:lvl1pPr algn="ctr">
              <a:defRPr sz="1200">
                <a:solidFill>
                  <a:schemeClr val="accent1"/>
                </a:solidFill>
              </a:defRPr>
            </a:lvl1pPr>
          </a:lstStyle>
          <a:p>
            <a:endParaRPr lang="en-US"/>
          </a:p>
        </p:txBody>
      </p:sp>
      <p:sp>
        <p:nvSpPr>
          <p:cNvPr id="6" name="Slide Number Placeholder 5"/>
          <p:cNvSpPr>
            <a:spLocks noGrp="1"/>
          </p:cNvSpPr>
          <p:nvPr>
            <p:ph type="sldNum" sz="quarter" idx="4"/>
          </p:nvPr>
        </p:nvSpPr>
        <p:spPr>
          <a:xfrm>
            <a:off x="9329530" y="6223828"/>
            <a:ext cx="1706217" cy="365125"/>
          </a:xfrm>
          <a:prstGeom prst="rect">
            <a:avLst/>
          </a:prstGeom>
        </p:spPr>
        <p:txBody>
          <a:bodyPr vert="horz" lIns="91440" tIns="45720" rIns="91440" bIns="45720" rtlCol="0" anchor="ctr"/>
          <a:lstStyle>
            <a:lvl1pPr algn="r">
              <a:defRPr sz="1200">
                <a:solidFill>
                  <a:schemeClr val="accent1"/>
                </a:solidFill>
              </a:defRPr>
            </a:lvl1pPr>
          </a:lstStyle>
          <a:p>
            <a:fld id="{4FAB73BC-B049-4115-A692-8D63A059BFB8}" type="slidenum">
              <a:rPr lang="en-US" dirty="0"/>
              <a:pPr/>
              <a:t>‹#›</a:t>
            </a:fld>
            <a:endParaRPr lang="en-US"/>
          </a:p>
        </p:txBody>
      </p:sp>
    </p:spTree>
    <p:extLst>
      <p:ext uri="{BB962C8B-B14F-4D97-AF65-F5344CB8AC3E}">
        <p14:creationId xmlns:p14="http://schemas.microsoft.com/office/powerpoint/2010/main" val="704834437"/>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p:titleStyle>
    <p:body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a:cs typeface="Calibri Light"/>
              </a:rPr>
              <a:t>Picking Your Paper 3 Perspective Successfully</a:t>
            </a:r>
            <a:endParaRPr lang="en-US" err="1"/>
          </a:p>
        </p:txBody>
      </p:sp>
      <p:sp>
        <p:nvSpPr>
          <p:cNvPr id="3" name="Subtitle 2"/>
          <p:cNvSpPr>
            <a:spLocks noGrp="1"/>
          </p:cNvSpPr>
          <p:nvPr>
            <p:ph type="subTitle" idx="1"/>
          </p:nvPr>
        </p:nvSpPr>
        <p:spPr/>
        <p:txBody>
          <a:bodyPr vert="horz" lIns="91440" tIns="45720" rIns="91440" bIns="45720" rtlCol="0" anchor="t">
            <a:normAutofit/>
          </a:bodyPr>
          <a:lstStyle/>
          <a:p>
            <a:r>
              <a:rPr lang="en-US">
                <a:cs typeface="Calibri"/>
              </a:rPr>
              <a:t>Laney Mulhollen</a:t>
            </a:r>
          </a:p>
        </p:txBody>
      </p:sp>
    </p:spTree>
    <p:extLst>
      <p:ext uri="{BB962C8B-B14F-4D97-AF65-F5344CB8AC3E}">
        <p14:creationId xmlns:p14="http://schemas.microsoft.com/office/powerpoint/2010/main" val="1098572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8D9AE3-C0BE-44DB-B579-5F595C5A7919}"/>
              </a:ext>
            </a:extLst>
          </p:cNvPr>
          <p:cNvSpPr>
            <a:spLocks noGrp="1"/>
          </p:cNvSpPr>
          <p:nvPr>
            <p:ph type="title"/>
          </p:nvPr>
        </p:nvSpPr>
        <p:spPr/>
        <p:txBody>
          <a:bodyPr/>
          <a:lstStyle/>
          <a:p>
            <a:r>
              <a:rPr lang="en-US"/>
              <a:t>Difficult Perspective to Find Information On/Unfavored Topic</a:t>
            </a:r>
          </a:p>
        </p:txBody>
      </p:sp>
      <p:sp>
        <p:nvSpPr>
          <p:cNvPr id="3" name="Content Placeholder 2">
            <a:extLst>
              <a:ext uri="{FF2B5EF4-FFF2-40B4-BE49-F238E27FC236}">
                <a16:creationId xmlns:a16="http://schemas.microsoft.com/office/drawing/2014/main" id="{D3132DA3-CF53-4A8F-847E-A635135EAEAB}"/>
              </a:ext>
            </a:extLst>
          </p:cNvPr>
          <p:cNvSpPr>
            <a:spLocks noGrp="1"/>
          </p:cNvSpPr>
          <p:nvPr>
            <p:ph idx="1"/>
          </p:nvPr>
        </p:nvSpPr>
        <p:spPr/>
        <p:txBody>
          <a:bodyPr vert="horz" lIns="91440" tIns="45720" rIns="91440" bIns="45720" rtlCol="0" anchor="t">
            <a:normAutofit/>
          </a:bodyPr>
          <a:lstStyle/>
          <a:p>
            <a:r>
              <a:rPr lang="en-US"/>
              <a:t>If you find yourself here, do not panic! It is okay. Your topic is important to the group presentation, to hear this side for the overall argument.</a:t>
            </a:r>
          </a:p>
          <a:p>
            <a:r>
              <a:rPr lang="en-US"/>
              <a:t>Try to find introductory research, then go from there</a:t>
            </a:r>
          </a:p>
          <a:p>
            <a:r>
              <a:rPr lang="en-US"/>
              <a:t>Help your fellow teammates out if they are struggling, it will affect your own understanding and limits of your perspective if your team cannot function (record this in your mini-log)</a:t>
            </a:r>
          </a:p>
          <a:p>
            <a:r>
              <a:rPr lang="en-US"/>
              <a:t>Go to your instructor if truly stuck, they will help divide new research up</a:t>
            </a:r>
          </a:p>
          <a:p>
            <a:r>
              <a:rPr lang="en-US"/>
              <a:t>Document any struggles you/team member have for reflective portion</a:t>
            </a:r>
          </a:p>
          <a:p>
            <a:r>
              <a:rPr lang="en-US" i="1">
                <a:solidFill>
                  <a:schemeClr val="accent4"/>
                </a:solidFill>
              </a:rPr>
              <a:t>Puppy mill example is a bad one selected to help you in thinking process for a bad topic</a:t>
            </a:r>
            <a:endParaRPr lang="en-US">
              <a:solidFill>
                <a:schemeClr val="accent4"/>
              </a:solidFill>
            </a:endParaRPr>
          </a:p>
          <a:p>
            <a:pPr marL="45720" indent="0">
              <a:spcAft>
                <a:spcPts val="0"/>
              </a:spcAft>
              <a:buNone/>
            </a:pPr>
            <a:endParaRPr lang="en-US"/>
          </a:p>
          <a:p>
            <a:pPr lvl="1">
              <a:spcAft>
                <a:spcPts val="0"/>
              </a:spcAft>
            </a:pPr>
            <a:endParaRPr lang="en-US" b="1"/>
          </a:p>
        </p:txBody>
      </p:sp>
    </p:spTree>
    <p:extLst>
      <p:ext uri="{BB962C8B-B14F-4D97-AF65-F5344CB8AC3E}">
        <p14:creationId xmlns:p14="http://schemas.microsoft.com/office/powerpoint/2010/main" val="19445681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9341E2-7B84-40CA-BD93-E316DDE9DE2F}"/>
              </a:ext>
            </a:extLst>
          </p:cNvPr>
          <p:cNvSpPr>
            <a:spLocks noGrp="1"/>
          </p:cNvSpPr>
          <p:nvPr>
            <p:ph type="title"/>
          </p:nvPr>
        </p:nvSpPr>
        <p:spPr/>
        <p:txBody>
          <a:bodyPr/>
          <a:lstStyle/>
          <a:p>
            <a:r>
              <a:rPr lang="en-US"/>
              <a:t>Step 4: Creating the Presentation</a:t>
            </a:r>
          </a:p>
        </p:txBody>
      </p:sp>
      <p:sp>
        <p:nvSpPr>
          <p:cNvPr id="3" name="Content Placeholder 2">
            <a:extLst>
              <a:ext uri="{FF2B5EF4-FFF2-40B4-BE49-F238E27FC236}">
                <a16:creationId xmlns:a16="http://schemas.microsoft.com/office/drawing/2014/main" id="{561FA13D-58D8-4A5D-B017-4FB9D6AB00AF}"/>
              </a:ext>
            </a:extLst>
          </p:cNvPr>
          <p:cNvSpPr>
            <a:spLocks noGrp="1"/>
          </p:cNvSpPr>
          <p:nvPr>
            <p:ph idx="1"/>
          </p:nvPr>
        </p:nvSpPr>
        <p:spPr/>
        <p:txBody>
          <a:bodyPr vert="horz" lIns="91440" tIns="45720" rIns="91440" bIns="45720" rtlCol="0" anchor="t">
            <a:normAutofit/>
          </a:bodyPr>
          <a:lstStyle/>
          <a:p>
            <a:pPr marL="45720" indent="0">
              <a:buNone/>
            </a:pPr>
            <a:r>
              <a:rPr lang="en-US">
                <a:ea typeface="+mn-lt"/>
                <a:cs typeface="+mn-lt"/>
              </a:rPr>
              <a:t>Some important technical pieces you will need in your Paper 3:</a:t>
            </a:r>
            <a:endParaRPr lang="en-US"/>
          </a:p>
          <a:p>
            <a:r>
              <a:rPr lang="en-US">
                <a:ea typeface="+mn-lt"/>
                <a:cs typeface="+mn-lt"/>
              </a:rPr>
              <a:t>Hook- opening statistic. Make people care about your topic right here</a:t>
            </a:r>
          </a:p>
          <a:p>
            <a:r>
              <a:rPr lang="en-US">
                <a:ea typeface="+mn-lt"/>
                <a:cs typeface="+mn-lt"/>
              </a:rPr>
              <a:t>Strong evidence- Introduces your perspective and why it matters.</a:t>
            </a:r>
          </a:p>
          <a:p>
            <a:r>
              <a:rPr lang="en-US">
                <a:ea typeface="+mn-lt"/>
                <a:cs typeface="+mn-lt"/>
              </a:rPr>
              <a:t>Reasons- two reasons needed. 3 points of evidence</a:t>
            </a:r>
          </a:p>
          <a:p>
            <a:r>
              <a:rPr lang="en-US">
                <a:ea typeface="+mn-lt"/>
                <a:cs typeface="+mn-lt"/>
              </a:rPr>
              <a:t>Graphics- will engage your audience (Need citations for every picture)</a:t>
            </a:r>
          </a:p>
          <a:p>
            <a:r>
              <a:rPr lang="en-US"/>
              <a:t>Script- write out (not type) what you want to say. Writing helps you remember and will allow you to see what you need to say (analysis and evaluation)</a:t>
            </a:r>
          </a:p>
          <a:p>
            <a:endParaRPr lang="en-US"/>
          </a:p>
          <a:p>
            <a:endParaRPr lang="en-US"/>
          </a:p>
        </p:txBody>
      </p:sp>
    </p:spTree>
    <p:extLst>
      <p:ext uri="{BB962C8B-B14F-4D97-AF65-F5344CB8AC3E}">
        <p14:creationId xmlns:p14="http://schemas.microsoft.com/office/powerpoint/2010/main" val="30007969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7B0709-2B93-4A3B-A146-E3E7C0D8C83B}"/>
              </a:ext>
            </a:extLst>
          </p:cNvPr>
          <p:cNvSpPr>
            <a:spLocks noGrp="1"/>
          </p:cNvSpPr>
          <p:nvPr>
            <p:ph type="title"/>
          </p:nvPr>
        </p:nvSpPr>
        <p:spPr/>
        <p:txBody>
          <a:bodyPr/>
          <a:lstStyle/>
          <a:p>
            <a:r>
              <a:rPr lang="en-US"/>
              <a:t>Step 5: Presenting Paper 3</a:t>
            </a:r>
          </a:p>
        </p:txBody>
      </p:sp>
      <p:sp>
        <p:nvSpPr>
          <p:cNvPr id="3" name="Content Placeholder 2">
            <a:extLst>
              <a:ext uri="{FF2B5EF4-FFF2-40B4-BE49-F238E27FC236}">
                <a16:creationId xmlns:a16="http://schemas.microsoft.com/office/drawing/2014/main" id="{9A8649E0-BA91-4193-961F-360FFBF11CD4}"/>
              </a:ext>
            </a:extLst>
          </p:cNvPr>
          <p:cNvSpPr>
            <a:spLocks noGrp="1"/>
          </p:cNvSpPr>
          <p:nvPr>
            <p:ph idx="1"/>
          </p:nvPr>
        </p:nvSpPr>
        <p:spPr/>
        <p:txBody>
          <a:bodyPr vert="horz" lIns="91440" tIns="45720" rIns="91440" bIns="45720" rtlCol="0" anchor="t">
            <a:normAutofit/>
          </a:bodyPr>
          <a:lstStyle/>
          <a:p>
            <a:r>
              <a:rPr lang="en-US"/>
              <a:t>Be sure to only present the issues you identify in y</a:t>
            </a:r>
            <a:r>
              <a:rPr lang="en-US" b="1"/>
              <a:t>our perspective</a:t>
            </a:r>
          </a:p>
          <a:p>
            <a:r>
              <a:rPr lang="en-US">
                <a:solidFill>
                  <a:schemeClr val="accent4"/>
                </a:solidFill>
              </a:rPr>
              <a:t>Puppy mill owner has the issue of finding animals they breed homes, and government restrictions placed upon them</a:t>
            </a:r>
          </a:p>
          <a:p>
            <a:r>
              <a:rPr lang="en-US"/>
              <a:t>Do not bring up personal bias in your presentation at any time, even if you do not agree with your perspective and the points made within it.</a:t>
            </a:r>
          </a:p>
          <a:p>
            <a:r>
              <a:rPr lang="en-US"/>
              <a:t>Be sure to collaborate with group so no solution is too similar.</a:t>
            </a:r>
          </a:p>
        </p:txBody>
      </p:sp>
    </p:spTree>
    <p:extLst>
      <p:ext uri="{BB962C8B-B14F-4D97-AF65-F5344CB8AC3E}">
        <p14:creationId xmlns:p14="http://schemas.microsoft.com/office/powerpoint/2010/main" val="20509203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D05A43-0E5F-4D38-A8E3-1278EE2CD0BC}"/>
              </a:ext>
            </a:extLst>
          </p:cNvPr>
          <p:cNvSpPr>
            <a:spLocks noGrp="1"/>
          </p:cNvSpPr>
          <p:nvPr>
            <p:ph type="title"/>
          </p:nvPr>
        </p:nvSpPr>
        <p:spPr/>
        <p:txBody>
          <a:bodyPr/>
          <a:lstStyle/>
          <a:p>
            <a:r>
              <a:rPr lang="en-US"/>
              <a:t>AS Strong+Weak Evidence Examples</a:t>
            </a:r>
          </a:p>
        </p:txBody>
      </p:sp>
      <p:sp>
        <p:nvSpPr>
          <p:cNvPr id="4" name="Text Placeholder 3">
            <a:extLst>
              <a:ext uri="{FF2B5EF4-FFF2-40B4-BE49-F238E27FC236}">
                <a16:creationId xmlns:a16="http://schemas.microsoft.com/office/drawing/2014/main" id="{C815D408-022B-4C50-BE34-DF808396640F}"/>
              </a:ext>
            </a:extLst>
          </p:cNvPr>
          <p:cNvSpPr>
            <a:spLocks noGrp="1"/>
          </p:cNvSpPr>
          <p:nvPr>
            <p:ph type="body" idx="1"/>
          </p:nvPr>
        </p:nvSpPr>
        <p:spPr>
          <a:xfrm>
            <a:off x="1143000" y="1842974"/>
            <a:ext cx="4754880" cy="777240"/>
          </a:xfrm>
        </p:spPr>
        <p:txBody>
          <a:bodyPr/>
          <a:lstStyle/>
          <a:p>
            <a:r>
              <a:rPr lang="en-US"/>
              <a:t>Strong= COVID-19 in Restaurants from a Government Perspective</a:t>
            </a:r>
          </a:p>
        </p:txBody>
      </p:sp>
      <p:sp>
        <p:nvSpPr>
          <p:cNvPr id="3" name="Content Placeholder 2">
            <a:extLst>
              <a:ext uri="{FF2B5EF4-FFF2-40B4-BE49-F238E27FC236}">
                <a16:creationId xmlns:a16="http://schemas.microsoft.com/office/drawing/2014/main" id="{82E0AC4E-E9B9-455D-9B0D-F6993837FACD}"/>
              </a:ext>
            </a:extLst>
          </p:cNvPr>
          <p:cNvSpPr>
            <a:spLocks noGrp="1"/>
          </p:cNvSpPr>
          <p:nvPr>
            <p:ph sz="half" idx="2"/>
          </p:nvPr>
        </p:nvSpPr>
        <p:spPr>
          <a:xfrm>
            <a:off x="815698" y="2588517"/>
            <a:ext cx="5082182" cy="4135051"/>
          </a:xfrm>
        </p:spPr>
        <p:txBody>
          <a:bodyPr vert="horz" lIns="91440" tIns="45720" rIns="91440" bIns="45720" rtlCol="0" anchor="t">
            <a:noAutofit/>
          </a:bodyPr>
          <a:lstStyle/>
          <a:p>
            <a:r>
              <a:rPr lang="en-US" sz="1500"/>
              <a:t>Reason- </a:t>
            </a:r>
            <a:r>
              <a:rPr lang="en-US" sz="1500">
                <a:ea typeface="+mn-lt"/>
                <a:cs typeface="+mn-lt"/>
              </a:rPr>
              <a:t>Trouble enforcing covid restrictions</a:t>
            </a:r>
            <a:endParaRPr lang="en-US" sz="1500"/>
          </a:p>
          <a:p>
            <a:r>
              <a:rPr lang="en-US" sz="1500"/>
              <a:t>Example- </a:t>
            </a:r>
            <a:r>
              <a:rPr lang="en-US" sz="1500">
                <a:ea typeface="+mn-lt"/>
                <a:cs typeface="+mn-lt"/>
              </a:rPr>
              <a:t> Due to lack of covid rules being followed, officers have been instructed to issues fines more quickly to those who commit "obvious" and "serious breaches"</a:t>
            </a:r>
          </a:p>
          <a:p>
            <a:r>
              <a:rPr lang="en-US" sz="1500"/>
              <a:t>Analysis- </a:t>
            </a:r>
            <a:r>
              <a:rPr lang="en-US" sz="1500">
                <a:ea typeface="+mn-lt"/>
                <a:cs typeface="+mn-lt"/>
              </a:rPr>
              <a:t>This demonstrates that more enforcement was needed in Britain to combat the large gatherings of people who refused to follow government guidelines regarding COVID-19.</a:t>
            </a:r>
            <a:endParaRPr lang="en-US" sz="1500"/>
          </a:p>
          <a:p>
            <a:r>
              <a:rPr lang="en-US" sz="1500"/>
              <a:t>Evaluation- </a:t>
            </a:r>
            <a:r>
              <a:rPr lang="en-US" sz="1500">
                <a:ea typeface="+mn-lt"/>
                <a:cs typeface="+mn-lt"/>
              </a:rPr>
              <a:t>When assessing the situation in Britain, one can see that similar dismissals of government regulations happen in restaurants and the government is struggling to tend to all COVID-19 related offenses</a:t>
            </a:r>
            <a:endParaRPr lang="en-US" sz="1500"/>
          </a:p>
          <a:p>
            <a:r>
              <a:rPr lang="en-US" sz="1500"/>
              <a:t>Validation- </a:t>
            </a:r>
            <a:r>
              <a:rPr lang="en-US" sz="1500">
                <a:ea typeface="+mn-lt"/>
                <a:cs typeface="+mn-lt"/>
              </a:rPr>
              <a:t>The BBC has extensive experience writing about Britain’s national issues.</a:t>
            </a:r>
            <a:endParaRPr lang="en-US" sz="1500"/>
          </a:p>
        </p:txBody>
      </p:sp>
      <p:sp>
        <p:nvSpPr>
          <p:cNvPr id="5" name="Text Placeholder 4">
            <a:extLst>
              <a:ext uri="{FF2B5EF4-FFF2-40B4-BE49-F238E27FC236}">
                <a16:creationId xmlns:a16="http://schemas.microsoft.com/office/drawing/2014/main" id="{013C44FE-6BFF-42B8-A2FC-F28AAA8B58C6}"/>
              </a:ext>
            </a:extLst>
          </p:cNvPr>
          <p:cNvSpPr>
            <a:spLocks noGrp="1"/>
          </p:cNvSpPr>
          <p:nvPr>
            <p:ph type="body" sz="quarter" idx="3"/>
          </p:nvPr>
        </p:nvSpPr>
        <p:spPr/>
        <p:txBody>
          <a:bodyPr/>
          <a:lstStyle/>
          <a:p>
            <a:r>
              <a:rPr lang="en-US"/>
              <a:t>Weak= Police Brutality from a Police Perspective</a:t>
            </a:r>
          </a:p>
        </p:txBody>
      </p:sp>
      <p:sp>
        <p:nvSpPr>
          <p:cNvPr id="6" name="Content Placeholder 5">
            <a:extLst>
              <a:ext uri="{FF2B5EF4-FFF2-40B4-BE49-F238E27FC236}">
                <a16:creationId xmlns:a16="http://schemas.microsoft.com/office/drawing/2014/main" id="{CA10AA67-4F00-40A5-8EAD-A06661ECCDE4}"/>
              </a:ext>
            </a:extLst>
          </p:cNvPr>
          <p:cNvSpPr>
            <a:spLocks noGrp="1"/>
          </p:cNvSpPr>
          <p:nvPr>
            <p:ph sz="quarter" idx="4"/>
          </p:nvPr>
        </p:nvSpPr>
        <p:spPr>
          <a:xfrm>
            <a:off x="6212918" y="2719322"/>
            <a:ext cx="4806021" cy="3685011"/>
          </a:xfrm>
        </p:spPr>
        <p:txBody>
          <a:bodyPr vert="horz" lIns="91440" tIns="45720" rIns="91440" bIns="45720" rtlCol="0" anchor="t">
            <a:noAutofit/>
          </a:bodyPr>
          <a:lstStyle/>
          <a:p>
            <a:r>
              <a:rPr lang="en-US" sz="1000">
                <a:ea typeface="+mn-lt"/>
                <a:cs typeface="+mn-lt"/>
              </a:rPr>
              <a:t> </a:t>
            </a:r>
            <a:r>
              <a:rPr lang="en-US" sz="1050">
                <a:ea typeface="+mn-lt"/>
                <a:cs typeface="+mn-lt"/>
              </a:rPr>
              <a:t>Reason-Police officers are not required to use extensive force unless to protect themselves or others from harm. </a:t>
            </a:r>
          </a:p>
          <a:p>
            <a:r>
              <a:rPr lang="en-US" sz="1050"/>
              <a:t>Example-</a:t>
            </a:r>
            <a:r>
              <a:rPr lang="en-US" sz="1050">
                <a:ea typeface="+mn-lt"/>
                <a:cs typeface="+mn-lt"/>
              </a:rPr>
              <a:t>Tolan was an African American citizen who was shot by officer cotton because he wore a hoodie and cotton accused him of stealing a car and considered him a threat.</a:t>
            </a:r>
            <a:endParaRPr lang="en-US" sz="1050"/>
          </a:p>
          <a:p>
            <a:r>
              <a:rPr lang="en-US" sz="1050"/>
              <a:t>Example- </a:t>
            </a:r>
            <a:r>
              <a:rPr lang="en-US" sz="1050">
                <a:ea typeface="+mn-lt"/>
                <a:cs typeface="+mn-lt"/>
              </a:rPr>
              <a:t>Thompson’s proposal would create a publicly accessible and searchable database of such cases. Her goal is to hold officers more accountable for their actions, along with the agencies that hire them.</a:t>
            </a:r>
            <a:endParaRPr lang="en-US" sz="1050"/>
          </a:p>
          <a:p>
            <a:r>
              <a:rPr lang="en-US" sz="1050"/>
              <a:t>Analysis-</a:t>
            </a:r>
            <a:r>
              <a:rPr lang="en-US" sz="1050">
                <a:ea typeface="+mn-lt"/>
                <a:cs typeface="+mn-lt"/>
              </a:rPr>
              <a:t>The information exemplifies how unfair the justice system is and when it comes to racial bias, whites are more likely to get acquitted than minorities.</a:t>
            </a:r>
            <a:endParaRPr lang="en-US" sz="1050"/>
          </a:p>
          <a:p>
            <a:r>
              <a:rPr lang="en-US" sz="1050"/>
              <a:t>Evaluation-</a:t>
            </a:r>
            <a:r>
              <a:rPr lang="en-US" sz="1050">
                <a:ea typeface="+mn-lt"/>
                <a:cs typeface="+mn-lt"/>
              </a:rPr>
              <a:t>When assessing the information, one can see that Florida government should take more serious actions on the civil rights law by proposing a law that would prevent police misconduct and racial bias.</a:t>
            </a:r>
            <a:endParaRPr lang="en-US" sz="1050"/>
          </a:p>
          <a:p>
            <a:r>
              <a:rPr lang="en-US" sz="1050"/>
              <a:t>Validation- </a:t>
            </a:r>
            <a:r>
              <a:rPr lang="en-US" sz="1050">
                <a:ea typeface="+mn-lt"/>
                <a:cs typeface="+mn-lt"/>
              </a:rPr>
              <a:t>Cover is associated with and is the director of the institute for security law at the Case Western Reserve University School of Law</a:t>
            </a:r>
            <a:endParaRPr lang="en-US" sz="1050"/>
          </a:p>
          <a:p>
            <a:endParaRPr lang="en-US"/>
          </a:p>
        </p:txBody>
      </p:sp>
    </p:spTree>
    <p:extLst>
      <p:ext uri="{BB962C8B-B14F-4D97-AF65-F5344CB8AC3E}">
        <p14:creationId xmlns:p14="http://schemas.microsoft.com/office/powerpoint/2010/main" val="13065339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D05A43-0E5F-4D38-A8E3-1278EE2CD0BC}"/>
              </a:ext>
            </a:extLst>
          </p:cNvPr>
          <p:cNvSpPr>
            <a:spLocks noGrp="1"/>
          </p:cNvSpPr>
          <p:nvPr>
            <p:ph type="title"/>
          </p:nvPr>
        </p:nvSpPr>
        <p:spPr/>
        <p:txBody>
          <a:bodyPr/>
          <a:lstStyle/>
          <a:p>
            <a:r>
              <a:rPr lang="en-US"/>
              <a:t>AS Strong+Weak Evidence Examples</a:t>
            </a:r>
          </a:p>
        </p:txBody>
      </p:sp>
      <p:sp>
        <p:nvSpPr>
          <p:cNvPr id="4" name="Text Placeholder 3">
            <a:extLst>
              <a:ext uri="{FF2B5EF4-FFF2-40B4-BE49-F238E27FC236}">
                <a16:creationId xmlns:a16="http://schemas.microsoft.com/office/drawing/2014/main" id="{C815D408-022B-4C50-BE34-DF808396640F}"/>
              </a:ext>
            </a:extLst>
          </p:cNvPr>
          <p:cNvSpPr>
            <a:spLocks noGrp="1"/>
          </p:cNvSpPr>
          <p:nvPr>
            <p:ph type="body" idx="1"/>
          </p:nvPr>
        </p:nvSpPr>
        <p:spPr/>
        <p:txBody>
          <a:bodyPr/>
          <a:lstStyle/>
          <a:p>
            <a:r>
              <a:rPr lang="en-US"/>
              <a:t>Strong= COVID-19 in Restaurants from a Government Perspective</a:t>
            </a:r>
          </a:p>
        </p:txBody>
      </p:sp>
      <p:sp>
        <p:nvSpPr>
          <p:cNvPr id="3" name="Content Placeholder 2">
            <a:extLst>
              <a:ext uri="{FF2B5EF4-FFF2-40B4-BE49-F238E27FC236}">
                <a16:creationId xmlns:a16="http://schemas.microsoft.com/office/drawing/2014/main" id="{82E0AC4E-E9B9-455D-9B0D-F6993837FACD}"/>
              </a:ext>
            </a:extLst>
          </p:cNvPr>
          <p:cNvSpPr>
            <a:spLocks noGrp="1"/>
          </p:cNvSpPr>
          <p:nvPr>
            <p:ph sz="half" idx="2"/>
          </p:nvPr>
        </p:nvSpPr>
        <p:spPr/>
        <p:txBody>
          <a:bodyPr vert="horz" lIns="91440" tIns="45720" rIns="91440" bIns="45720" rtlCol="0" anchor="t">
            <a:normAutofit fontScale="92500"/>
          </a:bodyPr>
          <a:lstStyle/>
          <a:p>
            <a:r>
              <a:rPr lang="en-US"/>
              <a:t>This was such a strong point because even though this was a difficult perspective to have, the student embodied the perspective and focused on the issues the government has in one of his points made.  He stayed focused and allowed for the issues the government faces to be clear.</a:t>
            </a:r>
          </a:p>
        </p:txBody>
      </p:sp>
      <p:sp>
        <p:nvSpPr>
          <p:cNvPr id="5" name="Text Placeholder 4">
            <a:extLst>
              <a:ext uri="{FF2B5EF4-FFF2-40B4-BE49-F238E27FC236}">
                <a16:creationId xmlns:a16="http://schemas.microsoft.com/office/drawing/2014/main" id="{013C44FE-6BFF-42B8-A2FC-F28AAA8B58C6}"/>
              </a:ext>
            </a:extLst>
          </p:cNvPr>
          <p:cNvSpPr>
            <a:spLocks noGrp="1"/>
          </p:cNvSpPr>
          <p:nvPr>
            <p:ph type="body" sz="quarter" idx="3"/>
          </p:nvPr>
        </p:nvSpPr>
        <p:spPr/>
        <p:txBody>
          <a:bodyPr/>
          <a:lstStyle/>
          <a:p>
            <a:r>
              <a:rPr lang="en-US"/>
              <a:t>Weak= Police Brutality from a Police Perspective</a:t>
            </a:r>
          </a:p>
        </p:txBody>
      </p:sp>
      <p:sp>
        <p:nvSpPr>
          <p:cNvPr id="6" name="Content Placeholder 5">
            <a:extLst>
              <a:ext uri="{FF2B5EF4-FFF2-40B4-BE49-F238E27FC236}">
                <a16:creationId xmlns:a16="http://schemas.microsoft.com/office/drawing/2014/main" id="{CA10AA67-4F00-40A5-8EAD-A06661ECCDE4}"/>
              </a:ext>
            </a:extLst>
          </p:cNvPr>
          <p:cNvSpPr>
            <a:spLocks noGrp="1"/>
          </p:cNvSpPr>
          <p:nvPr>
            <p:ph sz="quarter" idx="4"/>
          </p:nvPr>
        </p:nvSpPr>
        <p:spPr/>
        <p:txBody>
          <a:bodyPr vert="horz" lIns="91440" tIns="45720" rIns="91440" bIns="45720" rtlCol="0" anchor="t">
            <a:normAutofit fontScale="92500"/>
          </a:bodyPr>
          <a:lstStyle/>
          <a:p>
            <a:r>
              <a:rPr lang="en-US"/>
              <a:t>Two of this student's examples were included to show how she lost focus about her perspective. By talking about excessive force and using an example about excessive force and not focusing on maybe an accusation falsely made against police officers, training, etc. She weakened her point. Her analysis and evaluation was unfocused and clearly against her own perspective, making her arguments and points weak since she showed he own bias. </a:t>
            </a:r>
          </a:p>
        </p:txBody>
      </p:sp>
    </p:spTree>
    <p:extLst>
      <p:ext uri="{BB962C8B-B14F-4D97-AF65-F5344CB8AC3E}">
        <p14:creationId xmlns:p14="http://schemas.microsoft.com/office/powerpoint/2010/main" val="42065906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FC5E84-2FC5-4BFE-9055-F68E5AC71FD4}"/>
              </a:ext>
            </a:extLst>
          </p:cNvPr>
          <p:cNvSpPr>
            <a:spLocks noGrp="1"/>
          </p:cNvSpPr>
          <p:nvPr>
            <p:ph type="title"/>
          </p:nvPr>
        </p:nvSpPr>
        <p:spPr/>
        <p:txBody>
          <a:bodyPr/>
          <a:lstStyle/>
          <a:p>
            <a:r>
              <a:rPr lang="en-US">
                <a:cs typeface="Calibri Light"/>
              </a:rPr>
              <a:t>What is Paper 3?</a:t>
            </a:r>
            <a:endParaRPr lang="en-US"/>
          </a:p>
        </p:txBody>
      </p:sp>
      <p:sp>
        <p:nvSpPr>
          <p:cNvPr id="3" name="Content Placeholder 2">
            <a:extLst>
              <a:ext uri="{FF2B5EF4-FFF2-40B4-BE49-F238E27FC236}">
                <a16:creationId xmlns:a16="http://schemas.microsoft.com/office/drawing/2014/main" id="{9BD79660-5C09-4B08-8730-A4B486B14A97}"/>
              </a:ext>
            </a:extLst>
          </p:cNvPr>
          <p:cNvSpPr>
            <a:spLocks noGrp="1"/>
          </p:cNvSpPr>
          <p:nvPr>
            <p:ph idx="1"/>
          </p:nvPr>
        </p:nvSpPr>
        <p:spPr/>
        <p:txBody>
          <a:bodyPr vert="horz" lIns="91440" tIns="45720" rIns="91440" bIns="45720" rtlCol="0" anchor="t">
            <a:normAutofit/>
          </a:bodyPr>
          <a:lstStyle/>
          <a:p>
            <a:r>
              <a:rPr lang="en-US">
                <a:cs typeface="Calibri"/>
              </a:rPr>
              <a:t>Paper 3 is a team project where you collaborate with other and give a presentation based on a topic of your choosing.</a:t>
            </a:r>
          </a:p>
          <a:p>
            <a:r>
              <a:rPr lang="en-US">
                <a:cs typeface="Calibri"/>
              </a:rPr>
              <a:t> You will choose a topic that is an issue on a global scale and a local scale. </a:t>
            </a:r>
          </a:p>
          <a:p>
            <a:pPr lvl="1"/>
            <a:r>
              <a:rPr lang="en-US">
                <a:cs typeface="Calibri"/>
              </a:rPr>
              <a:t>Within your topic, you will represent a perspective and present from their viewpoint.</a:t>
            </a:r>
          </a:p>
          <a:p>
            <a:pPr lvl="1"/>
            <a:r>
              <a:rPr lang="en-US">
                <a:cs typeface="Calibri"/>
              </a:rPr>
              <a:t>Everyone in the group will have their own perspective.</a:t>
            </a:r>
          </a:p>
          <a:p>
            <a:r>
              <a:rPr lang="en-US">
                <a:cs typeface="Calibri"/>
              </a:rPr>
              <a:t>After presenting, you will write a reflective essay about your own work and progress through researching as a team.</a:t>
            </a:r>
          </a:p>
          <a:p>
            <a:r>
              <a:rPr lang="en-US" i="1">
                <a:cs typeface="Calibri"/>
              </a:rPr>
              <a:t>This presentation will help give you an idea of how to choose a good topic and perspective for the presentation aspect.</a:t>
            </a:r>
            <a:endParaRPr lang="en-US">
              <a:cs typeface="Calibri"/>
            </a:endParaRPr>
          </a:p>
          <a:p>
            <a:pPr marL="0" indent="0">
              <a:buNone/>
            </a:pPr>
            <a:endParaRPr lang="en-US">
              <a:cs typeface="Calibri"/>
            </a:endParaRPr>
          </a:p>
        </p:txBody>
      </p:sp>
    </p:spTree>
    <p:extLst>
      <p:ext uri="{BB962C8B-B14F-4D97-AF65-F5344CB8AC3E}">
        <p14:creationId xmlns:p14="http://schemas.microsoft.com/office/powerpoint/2010/main" val="38392771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13451D-A600-4659-8F51-1F93831B0AEB}"/>
              </a:ext>
            </a:extLst>
          </p:cNvPr>
          <p:cNvSpPr>
            <a:spLocks noGrp="1"/>
          </p:cNvSpPr>
          <p:nvPr>
            <p:ph type="title"/>
          </p:nvPr>
        </p:nvSpPr>
        <p:spPr/>
        <p:txBody>
          <a:bodyPr/>
          <a:lstStyle/>
          <a:p>
            <a:r>
              <a:rPr lang="en-US">
                <a:cs typeface="Calibri Light"/>
              </a:rPr>
              <a:t>Helpful Tips for Choosing Your Topic</a:t>
            </a:r>
            <a:endParaRPr lang="en-US"/>
          </a:p>
        </p:txBody>
      </p:sp>
      <p:sp>
        <p:nvSpPr>
          <p:cNvPr id="3" name="Content Placeholder 2">
            <a:extLst>
              <a:ext uri="{FF2B5EF4-FFF2-40B4-BE49-F238E27FC236}">
                <a16:creationId xmlns:a16="http://schemas.microsoft.com/office/drawing/2014/main" id="{B0445D47-9DAA-4CB4-BAFB-FDDB4A788B9E}"/>
              </a:ext>
            </a:extLst>
          </p:cNvPr>
          <p:cNvSpPr>
            <a:spLocks noGrp="1"/>
          </p:cNvSpPr>
          <p:nvPr>
            <p:ph idx="1"/>
          </p:nvPr>
        </p:nvSpPr>
        <p:spPr/>
        <p:txBody>
          <a:bodyPr vert="horz" lIns="91440" tIns="45720" rIns="91440" bIns="45720" rtlCol="0" anchor="t">
            <a:normAutofit/>
          </a:bodyPr>
          <a:lstStyle/>
          <a:p>
            <a:r>
              <a:rPr lang="en-US">
                <a:cs typeface="Calibri"/>
              </a:rPr>
              <a:t>When picking a topic, you would rather have it broader than too specific</a:t>
            </a:r>
          </a:p>
          <a:p>
            <a:pPr lvl="1"/>
            <a:r>
              <a:rPr lang="en-US">
                <a:cs typeface="Calibri"/>
              </a:rPr>
              <a:t>Making it too specific can limit the perspectives your group can choose; you will have approximately 3-4 people in your group.</a:t>
            </a:r>
          </a:p>
          <a:p>
            <a:pPr lvl="1"/>
            <a:r>
              <a:rPr lang="en-US">
                <a:cs typeface="Calibri"/>
              </a:rPr>
              <a:t>Think of 10 social topics right now, or 5 things you are interested in to start.</a:t>
            </a:r>
          </a:p>
          <a:p>
            <a:r>
              <a:rPr lang="en-US">
                <a:cs typeface="Calibri"/>
              </a:rPr>
              <a:t>Make sure it is global </a:t>
            </a:r>
            <a:r>
              <a:rPr lang="en-US" b="1" u="sng">
                <a:cs typeface="Calibri"/>
              </a:rPr>
              <a:t>AND</a:t>
            </a:r>
            <a:r>
              <a:rPr lang="en-US" b="1">
                <a:cs typeface="Calibri"/>
              </a:rPr>
              <a:t> </a:t>
            </a:r>
            <a:r>
              <a:rPr lang="en-US">
                <a:cs typeface="Calibri"/>
              </a:rPr>
              <a:t>a local issue.</a:t>
            </a:r>
          </a:p>
          <a:p>
            <a:pPr lvl="1"/>
            <a:r>
              <a:rPr lang="en-US">
                <a:cs typeface="Calibri"/>
              </a:rPr>
              <a:t>Be sure you find evidence on the topic you are interested in from your </a:t>
            </a:r>
            <a:r>
              <a:rPr lang="en-US" b="1">
                <a:cs typeface="Calibri"/>
              </a:rPr>
              <a:t>local area</a:t>
            </a:r>
            <a:r>
              <a:rPr lang="en-US">
                <a:cs typeface="Calibri"/>
              </a:rPr>
              <a:t> first; this will be the hardest evidence to find. </a:t>
            </a:r>
          </a:p>
          <a:p>
            <a:pPr lvl="1"/>
            <a:r>
              <a:rPr lang="en-US">
                <a:cs typeface="Calibri"/>
              </a:rPr>
              <a:t>Then, develop your topic for a group and start thinking about the different perspectives you can have from your background research.</a:t>
            </a:r>
          </a:p>
          <a:p>
            <a:pPr marL="274320" lvl="1" indent="0">
              <a:buNone/>
            </a:pPr>
            <a:r>
              <a:rPr lang="en-US" i="1">
                <a:cs typeface="Calibri"/>
              </a:rPr>
              <a:t>*Tip: Google 5 areas of research you are interested in, find out what info is out there*</a:t>
            </a:r>
          </a:p>
          <a:p>
            <a:pPr lvl="1"/>
            <a:r>
              <a:rPr lang="en-US">
                <a:cs typeface="Calibri"/>
              </a:rPr>
              <a:t>2 countries need to be represented other than US*</a:t>
            </a:r>
          </a:p>
        </p:txBody>
      </p:sp>
    </p:spTree>
    <p:extLst>
      <p:ext uri="{BB962C8B-B14F-4D97-AF65-F5344CB8AC3E}">
        <p14:creationId xmlns:p14="http://schemas.microsoft.com/office/powerpoint/2010/main" val="1258852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16754D-7D70-432F-8810-DFFC8A7B1E2E}"/>
              </a:ext>
            </a:extLst>
          </p:cNvPr>
          <p:cNvSpPr>
            <a:spLocks noGrp="1"/>
          </p:cNvSpPr>
          <p:nvPr>
            <p:ph type="title"/>
          </p:nvPr>
        </p:nvSpPr>
        <p:spPr/>
        <p:txBody>
          <a:bodyPr/>
          <a:lstStyle/>
          <a:p>
            <a:r>
              <a:rPr lang="en-US">
                <a:cs typeface="Calibri Light"/>
              </a:rPr>
              <a:t>How to Properly Choose a Perspective</a:t>
            </a:r>
          </a:p>
        </p:txBody>
      </p:sp>
      <p:sp>
        <p:nvSpPr>
          <p:cNvPr id="3" name="Content Placeholder 2">
            <a:extLst>
              <a:ext uri="{FF2B5EF4-FFF2-40B4-BE49-F238E27FC236}">
                <a16:creationId xmlns:a16="http://schemas.microsoft.com/office/drawing/2014/main" id="{510F88ED-25B3-4C34-888A-8E60C13C1F2D}"/>
              </a:ext>
            </a:extLst>
          </p:cNvPr>
          <p:cNvSpPr>
            <a:spLocks noGrp="1"/>
          </p:cNvSpPr>
          <p:nvPr>
            <p:ph type="body" idx="1"/>
          </p:nvPr>
        </p:nvSpPr>
        <p:spPr/>
        <p:txBody>
          <a:bodyPr vert="horz" lIns="91440" tIns="45720" rIns="91440" bIns="45720" rtlCol="0" anchor="t">
            <a:normAutofit/>
          </a:bodyPr>
          <a:lstStyle/>
          <a:p>
            <a:r>
              <a:rPr lang="en-US">
                <a:solidFill>
                  <a:schemeClr val="accent4"/>
                </a:solidFill>
                <a:cs typeface="Calibri"/>
              </a:rPr>
              <a:t>Our example topic: Puppy Mills; Puppy Mill Owner</a:t>
            </a:r>
            <a:endParaRPr lang="en-US">
              <a:solidFill>
                <a:schemeClr val="accent4"/>
              </a:solidFill>
            </a:endParaRPr>
          </a:p>
        </p:txBody>
      </p:sp>
    </p:spTree>
    <p:extLst>
      <p:ext uri="{BB962C8B-B14F-4D97-AF65-F5344CB8AC3E}">
        <p14:creationId xmlns:p14="http://schemas.microsoft.com/office/powerpoint/2010/main" val="2077038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210667-3F74-48DC-B3E8-E12D37F7B7A6}"/>
              </a:ext>
            </a:extLst>
          </p:cNvPr>
          <p:cNvSpPr>
            <a:spLocks noGrp="1"/>
          </p:cNvSpPr>
          <p:nvPr>
            <p:ph type="title"/>
          </p:nvPr>
        </p:nvSpPr>
        <p:spPr/>
        <p:txBody>
          <a:bodyPr/>
          <a:lstStyle/>
          <a:p>
            <a:r>
              <a:rPr lang="en-US">
                <a:cs typeface="Calibri Light"/>
              </a:rPr>
              <a:t>Step 1: Research Your Topic</a:t>
            </a:r>
          </a:p>
        </p:txBody>
      </p:sp>
      <p:sp>
        <p:nvSpPr>
          <p:cNvPr id="3" name="Content Placeholder 2">
            <a:extLst>
              <a:ext uri="{FF2B5EF4-FFF2-40B4-BE49-F238E27FC236}">
                <a16:creationId xmlns:a16="http://schemas.microsoft.com/office/drawing/2014/main" id="{4EF9D0C1-C604-4750-BA78-4D8697161278}"/>
              </a:ext>
            </a:extLst>
          </p:cNvPr>
          <p:cNvSpPr>
            <a:spLocks noGrp="1"/>
          </p:cNvSpPr>
          <p:nvPr>
            <p:ph idx="1"/>
          </p:nvPr>
        </p:nvSpPr>
        <p:spPr>
          <a:xfrm>
            <a:off x="1029269" y="1807192"/>
            <a:ext cx="9986602" cy="4288808"/>
          </a:xfrm>
        </p:spPr>
        <p:txBody>
          <a:bodyPr vert="horz" lIns="91440" tIns="45720" rIns="91440" bIns="45720" rtlCol="0" anchor="t">
            <a:normAutofit fontScale="85000" lnSpcReduction="20000"/>
          </a:bodyPr>
          <a:lstStyle/>
          <a:p>
            <a:r>
              <a:rPr lang="en-US"/>
              <a:t>You need to do research on your topic first, as previously mentioned</a:t>
            </a:r>
          </a:p>
          <a:p>
            <a:r>
              <a:rPr lang="en-US"/>
              <a:t>Dr Crihfield will have you use 4 sources for your perspectives and the issues, and 2 for your solutions. You should use more than that to create a basis of knowledge, </a:t>
            </a:r>
          </a:p>
          <a:p>
            <a:pPr lvl="1"/>
            <a:r>
              <a:rPr lang="en-US" b="1"/>
              <a:t>TIP:</a:t>
            </a:r>
            <a:r>
              <a:rPr lang="en-US"/>
              <a:t> </a:t>
            </a:r>
            <a:r>
              <a:rPr lang="en-US" i="1"/>
              <a:t>Keep a list of all the links you visit  for your bibliography later!</a:t>
            </a:r>
          </a:p>
          <a:p>
            <a:pPr>
              <a:spcAft>
                <a:spcPts val="400"/>
              </a:spcAft>
            </a:pPr>
            <a:r>
              <a:rPr lang="en-US"/>
              <a:t>You need in-depth research- not surface level, but reliable statistics and data that can be presented in you favor.</a:t>
            </a:r>
          </a:p>
          <a:p>
            <a:pPr>
              <a:spcAft>
                <a:spcPts val="400"/>
              </a:spcAft>
            </a:pPr>
            <a:r>
              <a:rPr lang="en-US">
                <a:solidFill>
                  <a:srgbClr val="1CADE4"/>
                </a:solidFill>
                <a:ea typeface="+mn-lt"/>
                <a:cs typeface="+mn-lt"/>
              </a:rPr>
              <a:t>While researching, keep a list of different sub-topics that come up. Talk with your group about who finds what interesting when researching</a:t>
            </a:r>
          </a:p>
          <a:p>
            <a:pPr lvl="1"/>
            <a:r>
              <a:rPr lang="en-US" i="1">
                <a:solidFill>
                  <a:srgbClr val="1CADE4"/>
                </a:solidFill>
                <a:ea typeface="+mn-lt"/>
                <a:cs typeface="+mn-lt"/>
              </a:rPr>
              <a:t>Tip: Keep a log with you about the progress of you and your group, for the reflective component.</a:t>
            </a:r>
            <a:endParaRPr lang="en-US">
              <a:solidFill>
                <a:srgbClr val="1CADE4"/>
              </a:solidFill>
              <a:ea typeface="+mn-lt"/>
              <a:cs typeface="+mn-lt"/>
            </a:endParaRPr>
          </a:p>
          <a:p>
            <a:pPr marL="45720" indent="0">
              <a:buNone/>
            </a:pPr>
            <a:endParaRPr lang="en-US">
              <a:solidFill>
                <a:schemeClr val="accent4"/>
              </a:solidFill>
              <a:ea typeface="+mn-lt"/>
              <a:cs typeface="+mn-lt"/>
            </a:endParaRPr>
          </a:p>
          <a:p>
            <a:pPr marL="45720" indent="0">
              <a:buNone/>
            </a:pPr>
            <a:r>
              <a:rPr lang="en-US">
                <a:solidFill>
                  <a:schemeClr val="accent4"/>
                </a:solidFill>
                <a:ea typeface="+mn-lt"/>
                <a:cs typeface="+mn-lt"/>
              </a:rPr>
              <a:t>Example of introductory evidence (A country's perspective): There are an estimated </a:t>
            </a:r>
            <a:r>
              <a:rPr lang="en-US" b="1">
                <a:solidFill>
                  <a:schemeClr val="accent4"/>
                </a:solidFill>
                <a:ea typeface="+mn-lt"/>
                <a:cs typeface="+mn-lt"/>
              </a:rPr>
              <a:t>10,000 puppy mills</a:t>
            </a:r>
            <a:r>
              <a:rPr lang="en-US">
                <a:solidFill>
                  <a:schemeClr val="accent4"/>
                </a:solidFill>
                <a:ea typeface="+mn-lt"/>
                <a:cs typeface="+mn-lt"/>
              </a:rPr>
              <a:t> in the United States (this includes both licensed and unlicensed facilities).</a:t>
            </a:r>
            <a:endParaRPr lang="en-US">
              <a:solidFill>
                <a:schemeClr val="accent4"/>
              </a:solidFill>
            </a:endParaRPr>
          </a:p>
          <a:p>
            <a:pPr marL="45720" indent="0">
              <a:buNone/>
            </a:pPr>
            <a:r>
              <a:rPr lang="en-US">
                <a:solidFill>
                  <a:schemeClr val="accent4"/>
                </a:solidFill>
                <a:ea typeface="+mn-lt"/>
                <a:cs typeface="+mn-lt"/>
              </a:rPr>
              <a:t>Over </a:t>
            </a:r>
            <a:r>
              <a:rPr lang="en-US" b="1">
                <a:solidFill>
                  <a:schemeClr val="accent4"/>
                </a:solidFill>
                <a:ea typeface="+mn-lt"/>
                <a:cs typeface="+mn-lt"/>
              </a:rPr>
              <a:t>2 million puppies are bred</a:t>
            </a:r>
            <a:r>
              <a:rPr lang="en-US">
                <a:solidFill>
                  <a:schemeClr val="accent4"/>
                </a:solidFill>
                <a:ea typeface="+mn-lt"/>
                <a:cs typeface="+mn-lt"/>
              </a:rPr>
              <a:t> in mills each year. </a:t>
            </a:r>
            <a:endParaRPr lang="en-US">
              <a:solidFill>
                <a:schemeClr val="accent4"/>
              </a:solidFill>
            </a:endParaRPr>
          </a:p>
          <a:p>
            <a:pPr marL="45720" indent="0">
              <a:spcAft>
                <a:spcPts val="400"/>
              </a:spcAft>
              <a:buNone/>
            </a:pPr>
            <a:endParaRPr lang="en-US">
              <a:solidFill>
                <a:schemeClr val="accent4"/>
              </a:solidFill>
            </a:endParaRPr>
          </a:p>
        </p:txBody>
      </p:sp>
    </p:spTree>
    <p:extLst>
      <p:ext uri="{BB962C8B-B14F-4D97-AF65-F5344CB8AC3E}">
        <p14:creationId xmlns:p14="http://schemas.microsoft.com/office/powerpoint/2010/main" val="29790634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F32BCB-19F8-42E0-8D12-17A35FC88572}"/>
              </a:ext>
            </a:extLst>
          </p:cNvPr>
          <p:cNvSpPr>
            <a:spLocks noGrp="1"/>
          </p:cNvSpPr>
          <p:nvPr>
            <p:ph type="title"/>
          </p:nvPr>
        </p:nvSpPr>
        <p:spPr/>
        <p:txBody>
          <a:bodyPr/>
          <a:lstStyle/>
          <a:p>
            <a:r>
              <a:rPr lang="en-US">
                <a:cs typeface="Calibri Light"/>
              </a:rPr>
              <a:t>Step 2: Choosing Your Perspective</a:t>
            </a:r>
            <a:endParaRPr lang="en-US"/>
          </a:p>
        </p:txBody>
      </p:sp>
      <p:sp>
        <p:nvSpPr>
          <p:cNvPr id="3" name="Content Placeholder 2">
            <a:extLst>
              <a:ext uri="{FF2B5EF4-FFF2-40B4-BE49-F238E27FC236}">
                <a16:creationId xmlns:a16="http://schemas.microsoft.com/office/drawing/2014/main" id="{5E038C1F-6E6F-4290-82D8-BB2982EF1197}"/>
              </a:ext>
            </a:extLst>
          </p:cNvPr>
          <p:cNvSpPr>
            <a:spLocks noGrp="1"/>
          </p:cNvSpPr>
          <p:nvPr>
            <p:ph idx="1"/>
          </p:nvPr>
        </p:nvSpPr>
        <p:spPr/>
        <p:txBody>
          <a:bodyPr vert="horz" lIns="91440" tIns="45720" rIns="91440" bIns="45720" rtlCol="0" anchor="t">
            <a:normAutofit lnSpcReduction="10000"/>
          </a:bodyPr>
          <a:lstStyle/>
          <a:p>
            <a:r>
              <a:rPr lang="en-US">
                <a:cs typeface="Calibri"/>
              </a:rPr>
              <a:t>Think about the points that can be made within your paper.</a:t>
            </a:r>
            <a:endParaRPr lang="en-US"/>
          </a:p>
          <a:p>
            <a:r>
              <a:rPr lang="en-US">
                <a:cs typeface="Calibri"/>
              </a:rPr>
              <a:t>These points have a point of view that is represented by a group or individuals</a:t>
            </a:r>
          </a:p>
          <a:p>
            <a:r>
              <a:rPr lang="en-US">
                <a:cs typeface="Calibri"/>
              </a:rPr>
              <a:t>Beware of bias! Review each source carefully, make sure the author is not too opinionated on their side. </a:t>
            </a:r>
          </a:p>
          <a:p>
            <a:pPr lvl="1">
              <a:spcAft>
                <a:spcPts val="0"/>
              </a:spcAft>
            </a:pPr>
            <a:r>
              <a:rPr lang="en-US">
                <a:cs typeface="Calibri"/>
              </a:rPr>
              <a:t>Make sure sources are up-to-date; try for current articles to start, or 2 years and up to build a foundation</a:t>
            </a:r>
          </a:p>
          <a:p>
            <a:r>
              <a:rPr lang="en-US">
                <a:cs typeface="Calibri"/>
              </a:rPr>
              <a:t>Talk with your group about the sub-topics they were interested in while researching</a:t>
            </a:r>
          </a:p>
          <a:p>
            <a:r>
              <a:rPr lang="en-US">
                <a:cs typeface="Calibri"/>
              </a:rPr>
              <a:t>Decide a perspective you want to present from within your topic</a:t>
            </a:r>
          </a:p>
          <a:p>
            <a:pPr lvl="1"/>
            <a:r>
              <a:rPr lang="en-US">
                <a:solidFill>
                  <a:schemeClr val="accent4"/>
                </a:solidFill>
                <a:cs typeface="Calibri"/>
              </a:rPr>
              <a:t>Should be someone representing from the "opposing" side of problem, such a puppy mill owner; have varying perspectives: government official and animal rights group</a:t>
            </a:r>
          </a:p>
        </p:txBody>
      </p:sp>
    </p:spTree>
    <p:extLst>
      <p:ext uri="{BB962C8B-B14F-4D97-AF65-F5344CB8AC3E}">
        <p14:creationId xmlns:p14="http://schemas.microsoft.com/office/powerpoint/2010/main" val="31194917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1CAD6C-E391-4304-AA82-18475E336E0A}"/>
              </a:ext>
            </a:extLst>
          </p:cNvPr>
          <p:cNvSpPr>
            <a:spLocks noGrp="1"/>
          </p:cNvSpPr>
          <p:nvPr>
            <p:ph type="ctrTitle"/>
          </p:nvPr>
        </p:nvSpPr>
        <p:spPr/>
        <p:txBody>
          <a:bodyPr/>
          <a:lstStyle/>
          <a:p>
            <a:r>
              <a:rPr lang="en-US">
                <a:cs typeface="Calibri Light"/>
              </a:rPr>
              <a:t>STOP!</a:t>
            </a:r>
            <a:endParaRPr lang="en-US"/>
          </a:p>
        </p:txBody>
      </p:sp>
      <p:sp>
        <p:nvSpPr>
          <p:cNvPr id="3" name="Content Placeholder 2">
            <a:extLst>
              <a:ext uri="{FF2B5EF4-FFF2-40B4-BE49-F238E27FC236}">
                <a16:creationId xmlns:a16="http://schemas.microsoft.com/office/drawing/2014/main" id="{00E8D2DB-BED6-48FB-BDFE-CF33D85CBD67}"/>
              </a:ext>
            </a:extLst>
          </p:cNvPr>
          <p:cNvSpPr>
            <a:spLocks noGrp="1"/>
          </p:cNvSpPr>
          <p:nvPr>
            <p:ph type="subTitle" idx="1"/>
          </p:nvPr>
        </p:nvSpPr>
        <p:spPr/>
        <p:txBody>
          <a:bodyPr vert="horz" lIns="91440" tIns="45720" rIns="91440" bIns="45720" rtlCol="0" anchor="t">
            <a:normAutofit/>
          </a:bodyPr>
          <a:lstStyle/>
          <a:p>
            <a:r>
              <a:rPr lang="en-US" cap="all">
                <a:ea typeface="+mn-lt"/>
                <a:cs typeface="+mn-lt"/>
              </a:rPr>
              <a:t>REALLY THINK ABOUT YOUR PERSPECTIVE!</a:t>
            </a:r>
            <a:endParaRPr lang="en-US">
              <a:ea typeface="+mn-lt"/>
              <a:cs typeface="+mn-lt"/>
            </a:endParaRPr>
          </a:p>
          <a:p>
            <a:endParaRPr lang="en-US"/>
          </a:p>
        </p:txBody>
      </p:sp>
    </p:spTree>
    <p:extLst>
      <p:ext uri="{BB962C8B-B14F-4D97-AF65-F5344CB8AC3E}">
        <p14:creationId xmlns:p14="http://schemas.microsoft.com/office/powerpoint/2010/main" val="22657576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756E25-9BC8-4137-AAE2-659C5F579E1A}"/>
              </a:ext>
            </a:extLst>
          </p:cNvPr>
          <p:cNvSpPr>
            <a:spLocks noGrp="1"/>
          </p:cNvSpPr>
          <p:nvPr>
            <p:ph type="title"/>
          </p:nvPr>
        </p:nvSpPr>
        <p:spPr/>
        <p:txBody>
          <a:bodyPr/>
          <a:lstStyle/>
          <a:p>
            <a:r>
              <a:rPr lang="en-US">
                <a:cs typeface="Calibri Light"/>
              </a:rPr>
              <a:t>Pretend You Are a Car Salesmen  </a:t>
            </a:r>
            <a:endParaRPr lang="en-US"/>
          </a:p>
        </p:txBody>
      </p:sp>
      <p:pic>
        <p:nvPicPr>
          <p:cNvPr id="5" name="Picture 5">
            <a:extLst>
              <a:ext uri="{FF2B5EF4-FFF2-40B4-BE49-F238E27FC236}">
                <a16:creationId xmlns:a16="http://schemas.microsoft.com/office/drawing/2014/main" id="{F2138D6C-779A-4604-AA3E-BE7CE3378308}"/>
              </a:ext>
            </a:extLst>
          </p:cNvPr>
          <p:cNvPicPr>
            <a:picLocks noGrp="1" noChangeAspect="1"/>
          </p:cNvPicPr>
          <p:nvPr>
            <p:ph idx="1"/>
          </p:nvPr>
        </p:nvPicPr>
        <p:blipFill>
          <a:blip r:embed="rId2"/>
          <a:stretch>
            <a:fillRect/>
          </a:stretch>
        </p:blipFill>
        <p:spPr>
          <a:xfrm>
            <a:off x="7641715" y="4357048"/>
            <a:ext cx="3710485" cy="2077871"/>
          </a:xfrm>
        </p:spPr>
      </p:pic>
      <p:sp>
        <p:nvSpPr>
          <p:cNvPr id="6" name="TextBox 5">
            <a:extLst>
              <a:ext uri="{FF2B5EF4-FFF2-40B4-BE49-F238E27FC236}">
                <a16:creationId xmlns:a16="http://schemas.microsoft.com/office/drawing/2014/main" id="{DEF551B7-BD94-43F7-AF4B-49A48BB83EED}"/>
              </a:ext>
            </a:extLst>
          </p:cNvPr>
          <p:cNvSpPr txBox="1"/>
          <p:nvPr/>
        </p:nvSpPr>
        <p:spPr>
          <a:xfrm>
            <a:off x="846162" y="1778758"/>
            <a:ext cx="10329079" cy="332398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342900" indent="-342900">
              <a:buFont typeface="Arial"/>
              <a:buChar char="•"/>
            </a:pPr>
            <a:r>
              <a:rPr lang="en-US" sz="2400">
                <a:solidFill>
                  <a:schemeClr val="accent1"/>
                </a:solidFill>
              </a:rPr>
              <a:t>If you are a car salesman, you will do everything possible to convince your client to buy the car</a:t>
            </a:r>
            <a:endParaRPr lang="en-US" sz="2400">
              <a:solidFill>
                <a:schemeClr val="accent1"/>
              </a:solidFill>
              <a:cs typeface="Calibri"/>
            </a:endParaRPr>
          </a:p>
          <a:p>
            <a:pPr marL="342900" indent="-342900">
              <a:buFont typeface="Arial"/>
              <a:buChar char="•"/>
            </a:pPr>
            <a:r>
              <a:rPr lang="en-US" sz="2400">
                <a:solidFill>
                  <a:schemeClr val="accent1"/>
                </a:solidFill>
                <a:cs typeface="Calibri"/>
              </a:rPr>
              <a:t>You would present your car as the best, most important car ever</a:t>
            </a:r>
          </a:p>
          <a:p>
            <a:pPr marL="342900" indent="-342900">
              <a:buFont typeface="Arial"/>
              <a:buChar char="•"/>
            </a:pPr>
            <a:r>
              <a:rPr lang="en-US" sz="2400">
                <a:solidFill>
                  <a:schemeClr val="accent1"/>
                </a:solidFill>
                <a:cs typeface="Calibri"/>
              </a:rPr>
              <a:t>If you tell all about the problems with the car, and not about the new features of the car, nobody will want to buy your car. </a:t>
            </a:r>
          </a:p>
          <a:p>
            <a:pPr algn="ctr"/>
            <a:r>
              <a:rPr lang="en-US" sz="2400">
                <a:solidFill>
                  <a:schemeClr val="accent1"/>
                </a:solidFill>
                <a:cs typeface="Calibri"/>
              </a:rPr>
              <a:t>YOUR TOPIC/PERSPECTIVE IS </a:t>
            </a:r>
            <a:r>
              <a:rPr lang="en-US" sz="2400" b="1" u="sng">
                <a:solidFill>
                  <a:schemeClr val="accent1"/>
                </a:solidFill>
                <a:cs typeface="Calibri"/>
              </a:rPr>
              <a:t>YOUR CAR</a:t>
            </a:r>
            <a:r>
              <a:rPr lang="en-US" sz="2400">
                <a:solidFill>
                  <a:schemeClr val="accent1"/>
                </a:solidFill>
                <a:cs typeface="Calibri"/>
              </a:rPr>
              <a:t>!!!!!!</a:t>
            </a:r>
          </a:p>
          <a:p>
            <a:pPr algn="ctr"/>
            <a:r>
              <a:rPr lang="en-US" sz="2400">
                <a:solidFill>
                  <a:schemeClr val="accent1"/>
                </a:solidFill>
                <a:cs typeface="Calibri"/>
              </a:rPr>
              <a:t>SELL YOUR TOPIC AND YOUR PERSPECTIVE'S POINTS WITH YOUR PRESENTATION!</a:t>
            </a:r>
          </a:p>
          <a:p>
            <a:endParaRPr lang="en-US">
              <a:cs typeface="Calibri"/>
            </a:endParaRPr>
          </a:p>
        </p:txBody>
      </p:sp>
    </p:spTree>
    <p:extLst>
      <p:ext uri="{BB962C8B-B14F-4D97-AF65-F5344CB8AC3E}">
        <p14:creationId xmlns:p14="http://schemas.microsoft.com/office/powerpoint/2010/main" val="13310095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1610CE-8E9F-4CAC-AEF4-4435F442004A}"/>
              </a:ext>
            </a:extLst>
          </p:cNvPr>
          <p:cNvSpPr>
            <a:spLocks noGrp="1"/>
          </p:cNvSpPr>
          <p:nvPr>
            <p:ph type="title"/>
          </p:nvPr>
        </p:nvSpPr>
        <p:spPr/>
        <p:txBody>
          <a:bodyPr/>
          <a:lstStyle/>
          <a:p>
            <a:r>
              <a:rPr lang="en-US"/>
              <a:t>Step 3: Expanding Upon Your Perspective</a:t>
            </a:r>
          </a:p>
        </p:txBody>
      </p:sp>
      <p:sp>
        <p:nvSpPr>
          <p:cNvPr id="3" name="Content Placeholder 2">
            <a:extLst>
              <a:ext uri="{FF2B5EF4-FFF2-40B4-BE49-F238E27FC236}">
                <a16:creationId xmlns:a16="http://schemas.microsoft.com/office/drawing/2014/main" id="{F722E7A0-3318-4040-96A1-1B47726D37ED}"/>
              </a:ext>
            </a:extLst>
          </p:cNvPr>
          <p:cNvSpPr>
            <a:spLocks noGrp="1"/>
          </p:cNvSpPr>
          <p:nvPr>
            <p:ph idx="1"/>
          </p:nvPr>
        </p:nvSpPr>
        <p:spPr/>
        <p:txBody>
          <a:bodyPr vert="horz" lIns="91440" tIns="45720" rIns="91440" bIns="45720" rtlCol="0" anchor="t">
            <a:normAutofit/>
          </a:bodyPr>
          <a:lstStyle/>
          <a:p>
            <a:r>
              <a:rPr lang="en-US"/>
              <a:t>You need 2 reasons to talk about in your perspective</a:t>
            </a:r>
          </a:p>
          <a:p>
            <a:pPr lvl="1"/>
            <a:r>
              <a:rPr lang="en-US"/>
              <a:t>Within each reason you will need 2 examples, and you need to validate, analyze and evaluate those.</a:t>
            </a:r>
          </a:p>
          <a:p>
            <a:r>
              <a:rPr lang="en-US"/>
              <a:t>You will make solutions for these later on- do not start thinking about solutions until after you fully understand your research and what the data you find means.</a:t>
            </a:r>
          </a:p>
          <a:p>
            <a:r>
              <a:rPr lang="en-US">
                <a:solidFill>
                  <a:schemeClr val="accent4"/>
                </a:solidFill>
              </a:rPr>
              <a:t>Puppy mill owner issues-  not selling all the dogs and meeting government restrictions</a:t>
            </a:r>
          </a:p>
          <a:p>
            <a:endParaRPr lang="en-US"/>
          </a:p>
        </p:txBody>
      </p:sp>
    </p:spTree>
    <p:extLst>
      <p:ext uri="{BB962C8B-B14F-4D97-AF65-F5344CB8AC3E}">
        <p14:creationId xmlns:p14="http://schemas.microsoft.com/office/powerpoint/2010/main" val="75183674"/>
      </p:ext>
    </p:extLst>
  </p:cSld>
  <p:clrMapOvr>
    <a:masterClrMapping/>
  </p:clrMapOvr>
</p:sld>
</file>

<file path=ppt/theme/theme1.xml><?xml version="1.0" encoding="utf-8"?>
<a:theme xmlns:a="http://schemas.openxmlformats.org/drawingml/2006/main" name="Basis">
  <a:themeElements>
    <a:clrScheme name="Basis">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Basis">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sis">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D9D01AC2-EE7D-4E49-99EE-8E62E4E7E8A7}"/>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1355535D460FE458CD10228CB604376" ma:contentTypeVersion="30" ma:contentTypeDescription="Create a new document." ma:contentTypeScope="" ma:versionID="62d32b235793819e8dad328308677b19">
  <xsd:schema xmlns:xsd="http://www.w3.org/2001/XMLSchema" xmlns:xs="http://www.w3.org/2001/XMLSchema" xmlns:p="http://schemas.microsoft.com/office/2006/metadata/properties" xmlns:ns3="4393300b-13af-418c-8259-21dfa31a8637" xmlns:ns4="c6ccb7aa-ff4d-4f88-acae-222ac2230cfc" targetNamespace="http://schemas.microsoft.com/office/2006/metadata/properties" ma:root="true" ma:fieldsID="d9933fc7e32e7bd0f80adcfb13f024c2" ns3:_="" ns4:_="">
    <xsd:import namespace="4393300b-13af-418c-8259-21dfa31a8637"/>
    <xsd:import namespace="c6ccb7aa-ff4d-4f88-acae-222ac2230cfc"/>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NotebookType" minOccurs="0"/>
                <xsd:element ref="ns4:FolderType" minOccurs="0"/>
                <xsd:element ref="ns4:CultureName" minOccurs="0"/>
                <xsd:element ref="ns4:AppVersion" minOccurs="0"/>
                <xsd:element ref="ns4:TeamsChannelId" minOccurs="0"/>
                <xsd:element ref="ns4:Owner" minOccurs="0"/>
                <xsd:element ref="ns4:DefaultSectionNames" minOccurs="0"/>
                <xsd:element ref="ns4:Templates" minOccurs="0"/>
                <xsd:element ref="ns4:Teachers" minOccurs="0"/>
                <xsd:element ref="ns4:Students" minOccurs="0"/>
                <xsd:element ref="ns4:Student_Groups" minOccurs="0"/>
                <xsd:element ref="ns4:Invited_Teachers" minOccurs="0"/>
                <xsd:element ref="ns4:Invited_Students" minOccurs="0"/>
                <xsd:element ref="ns4:Self_Registration_Enabled" minOccurs="0"/>
                <xsd:element ref="ns4:Has_Teacher_Only_SectionGroup" minOccurs="0"/>
                <xsd:element ref="ns4:Is_Collaboration_Space_Locked" minOccurs="0"/>
                <xsd:element ref="ns4:IsNotebookLocked" minOccurs="0"/>
                <xsd:element ref="ns4:MediaServiceDateTaken" minOccurs="0"/>
                <xsd:element ref="ns4:MediaServiceAutoTags" minOccurs="0"/>
                <xsd:element ref="ns4:MediaServiceGenerationTime" minOccurs="0"/>
                <xsd:element ref="ns4:MediaServiceEventHashCode" minOccurs="0"/>
                <xsd:element ref="ns4:MediaServiceAutoKeyPoints" minOccurs="0"/>
                <xsd:element ref="ns4:MediaServiceKeyPoints" minOccurs="0"/>
                <xsd:element ref="ns4:MediaServiceOCR" minOccurs="0"/>
                <xsd:element ref="ns4: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393300b-13af-418c-8259-21dfa31a8637"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SharingHintHash" ma:index="10" nillable="true" ma:displayName="Sharing Hint Hash" ma:description=""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6ccb7aa-ff4d-4f88-acae-222ac2230cfc"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NotebookType" ma:index="13" nillable="true" ma:displayName="Notebook Type" ma:internalName="NotebookType">
      <xsd:simpleType>
        <xsd:restriction base="dms:Text"/>
      </xsd:simpleType>
    </xsd:element>
    <xsd:element name="FolderType" ma:index="14" nillable="true" ma:displayName="Folder Type" ma:internalName="FolderType">
      <xsd:simpleType>
        <xsd:restriction base="dms:Text"/>
      </xsd:simpleType>
    </xsd:element>
    <xsd:element name="CultureName" ma:index="15" nillable="true" ma:displayName="Culture Name" ma:internalName="CultureName">
      <xsd:simpleType>
        <xsd:restriction base="dms:Text"/>
      </xsd:simpleType>
    </xsd:element>
    <xsd:element name="AppVersion" ma:index="16" nillable="true" ma:displayName="App Version" ma:internalName="AppVersion">
      <xsd:simpleType>
        <xsd:restriction base="dms:Text"/>
      </xsd:simpleType>
    </xsd:element>
    <xsd:element name="TeamsChannelId" ma:index="17" nillable="true" ma:displayName="Teams Channel Id" ma:internalName="TeamsChannelId">
      <xsd:simpleType>
        <xsd:restriction base="dms:Text"/>
      </xsd:simpleType>
    </xsd:element>
    <xsd:element name="Owner" ma:index="18" nillable="true" ma:displayName="Owner" ma:internalName="Owner">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DefaultSectionNames" ma:index="19" nillable="true" ma:displayName="Default Section Names" ma:internalName="DefaultSectionNames">
      <xsd:simpleType>
        <xsd:restriction base="dms:Note">
          <xsd:maxLength value="255"/>
        </xsd:restriction>
      </xsd:simpleType>
    </xsd:element>
    <xsd:element name="Templates" ma:index="20" nillable="true" ma:displayName="Templates" ma:internalName="Templates">
      <xsd:simpleType>
        <xsd:restriction base="dms:Note">
          <xsd:maxLength value="255"/>
        </xsd:restriction>
      </xsd:simpleType>
    </xsd:element>
    <xsd:element name="Teachers" ma:index="21" nillable="true" ma:displayName="Teachers" ma:internalName="Teacher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tudents" ma:index="22" nillable="true" ma:displayName="Students" ma:internalName="Student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tudent_Groups" ma:index="23" nillable="true" ma:displayName="Student Groups" ma:internalName="Student_Group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Invited_Teachers" ma:index="24" nillable="true" ma:displayName="Invited Teachers" ma:internalName="Invited_Teachers">
      <xsd:simpleType>
        <xsd:restriction base="dms:Note">
          <xsd:maxLength value="255"/>
        </xsd:restriction>
      </xsd:simpleType>
    </xsd:element>
    <xsd:element name="Invited_Students" ma:index="25" nillable="true" ma:displayName="Invited Students" ma:internalName="Invited_Students">
      <xsd:simpleType>
        <xsd:restriction base="dms:Note">
          <xsd:maxLength value="255"/>
        </xsd:restriction>
      </xsd:simpleType>
    </xsd:element>
    <xsd:element name="Self_Registration_Enabled" ma:index="26" nillable="true" ma:displayName="Self Registration Enabled" ma:internalName="Self_Registration_Enabled">
      <xsd:simpleType>
        <xsd:restriction base="dms:Boolean"/>
      </xsd:simpleType>
    </xsd:element>
    <xsd:element name="Has_Teacher_Only_SectionGroup" ma:index="27" nillable="true" ma:displayName="Has Teacher Only SectionGroup" ma:internalName="Has_Teacher_Only_SectionGroup">
      <xsd:simpleType>
        <xsd:restriction base="dms:Boolean"/>
      </xsd:simpleType>
    </xsd:element>
    <xsd:element name="Is_Collaboration_Space_Locked" ma:index="28" nillable="true" ma:displayName="Is Collaboration Space Locked" ma:internalName="Is_Collaboration_Space_Locked">
      <xsd:simpleType>
        <xsd:restriction base="dms:Boolean"/>
      </xsd:simpleType>
    </xsd:element>
    <xsd:element name="IsNotebookLocked" ma:index="29" nillable="true" ma:displayName="Is Notebook Locked" ma:internalName="IsNotebookLocked">
      <xsd:simpleType>
        <xsd:restriction base="dms:Boolean"/>
      </xsd:simpleType>
    </xsd:element>
    <xsd:element name="MediaServiceDateTaken" ma:index="30" nillable="true" ma:displayName="MediaServiceDateTaken" ma:hidden="true" ma:internalName="MediaServiceDateTaken" ma:readOnly="true">
      <xsd:simpleType>
        <xsd:restriction base="dms:Text"/>
      </xsd:simpleType>
    </xsd:element>
    <xsd:element name="MediaServiceAutoTags" ma:index="31" nillable="true" ma:displayName="Tags" ma:internalName="MediaServiceAutoTags" ma:readOnly="true">
      <xsd:simpleType>
        <xsd:restriction base="dms:Text"/>
      </xsd:simpleType>
    </xsd:element>
    <xsd:element name="MediaServiceGenerationTime" ma:index="32" nillable="true" ma:displayName="MediaServiceGenerationTime" ma:hidden="true" ma:internalName="MediaServiceGenerationTime" ma:readOnly="true">
      <xsd:simpleType>
        <xsd:restriction base="dms:Text"/>
      </xsd:simpleType>
    </xsd:element>
    <xsd:element name="MediaServiceEventHashCode" ma:index="33" nillable="true" ma:displayName="MediaServiceEventHashCode" ma:hidden="true" ma:internalName="MediaServiceEventHashCode" ma:readOnly="true">
      <xsd:simpleType>
        <xsd:restriction base="dms:Text"/>
      </xsd:simpleType>
    </xsd:element>
    <xsd:element name="MediaServiceAutoKeyPoints" ma:index="34" nillable="true" ma:displayName="MediaServiceAutoKeyPoints" ma:hidden="true" ma:internalName="MediaServiceAutoKeyPoints" ma:readOnly="true">
      <xsd:simpleType>
        <xsd:restriction base="dms:Note"/>
      </xsd:simpleType>
    </xsd:element>
    <xsd:element name="MediaServiceKeyPoints" ma:index="35" nillable="true" ma:displayName="KeyPoints" ma:internalName="MediaServiceKeyPoints" ma:readOnly="true">
      <xsd:simpleType>
        <xsd:restriction base="dms:Note">
          <xsd:maxLength value="255"/>
        </xsd:restriction>
      </xsd:simpleType>
    </xsd:element>
    <xsd:element name="MediaServiceOCR" ma:index="36" nillable="true" ma:displayName="Extracted Text" ma:internalName="MediaServiceOCR" ma:readOnly="true">
      <xsd:simpleType>
        <xsd:restriction base="dms:Note">
          <xsd:maxLength value="255"/>
        </xsd:restriction>
      </xsd:simpleType>
    </xsd:element>
    <xsd:element name="MediaServiceLocation" ma:index="37" nillable="true" ma:displayNam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eamsChannelId xmlns="c6ccb7aa-ff4d-4f88-acae-222ac2230cfc" xsi:nil="true"/>
    <FolderType xmlns="c6ccb7aa-ff4d-4f88-acae-222ac2230cfc" xsi:nil="true"/>
    <Teachers xmlns="c6ccb7aa-ff4d-4f88-acae-222ac2230cfc">
      <UserInfo>
        <DisplayName/>
        <AccountId xsi:nil="true"/>
        <AccountType/>
      </UserInfo>
    </Teachers>
    <Has_Teacher_Only_SectionGroup xmlns="c6ccb7aa-ff4d-4f88-acae-222ac2230cfc" xsi:nil="true"/>
    <DefaultSectionNames xmlns="c6ccb7aa-ff4d-4f88-acae-222ac2230cfc" xsi:nil="true"/>
    <Is_Collaboration_Space_Locked xmlns="c6ccb7aa-ff4d-4f88-acae-222ac2230cfc" xsi:nil="true"/>
    <Invited_Teachers xmlns="c6ccb7aa-ff4d-4f88-acae-222ac2230cfc" xsi:nil="true"/>
    <Invited_Students xmlns="c6ccb7aa-ff4d-4f88-acae-222ac2230cfc" xsi:nil="true"/>
    <Owner xmlns="c6ccb7aa-ff4d-4f88-acae-222ac2230cfc">
      <UserInfo>
        <DisplayName/>
        <AccountId xsi:nil="true"/>
        <AccountType/>
      </UserInfo>
    </Owner>
    <Students xmlns="c6ccb7aa-ff4d-4f88-acae-222ac2230cfc">
      <UserInfo>
        <DisplayName/>
        <AccountId xsi:nil="true"/>
        <AccountType/>
      </UserInfo>
    </Students>
    <IsNotebookLocked xmlns="c6ccb7aa-ff4d-4f88-acae-222ac2230cfc" xsi:nil="true"/>
    <NotebookType xmlns="c6ccb7aa-ff4d-4f88-acae-222ac2230cfc" xsi:nil="true"/>
    <CultureName xmlns="c6ccb7aa-ff4d-4f88-acae-222ac2230cfc" xsi:nil="true"/>
    <Student_Groups xmlns="c6ccb7aa-ff4d-4f88-acae-222ac2230cfc">
      <UserInfo>
        <DisplayName/>
        <AccountId xsi:nil="true"/>
        <AccountType/>
      </UserInfo>
    </Student_Groups>
    <AppVersion xmlns="c6ccb7aa-ff4d-4f88-acae-222ac2230cfc" xsi:nil="true"/>
    <Templates xmlns="c6ccb7aa-ff4d-4f88-acae-222ac2230cfc" xsi:nil="true"/>
    <Self_Registration_Enabled xmlns="c6ccb7aa-ff4d-4f88-acae-222ac2230cfc" xsi:nil="true"/>
  </documentManagement>
</p:properties>
</file>

<file path=customXml/itemProps1.xml><?xml version="1.0" encoding="utf-8"?>
<ds:datastoreItem xmlns:ds="http://schemas.openxmlformats.org/officeDocument/2006/customXml" ds:itemID="{4B01D383-2542-449F-B7F7-175AE25ACE1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393300b-13af-418c-8259-21dfa31a8637"/>
    <ds:schemaRef ds:uri="c6ccb7aa-ff4d-4f88-acae-222ac2230cf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793C0C9B-0D06-4CE1-B10B-169548F7513A}">
  <ds:schemaRefs>
    <ds:schemaRef ds:uri="http://schemas.microsoft.com/sharepoint/v3/contenttype/forms"/>
  </ds:schemaRefs>
</ds:datastoreItem>
</file>

<file path=customXml/itemProps3.xml><?xml version="1.0" encoding="utf-8"?>
<ds:datastoreItem xmlns:ds="http://schemas.openxmlformats.org/officeDocument/2006/customXml" ds:itemID="{8C841BB0-934F-49E2-8DD9-EE0BE073A64D}">
  <ds:schemaRefs>
    <ds:schemaRef ds:uri="http://purl.org/dc/elements/1.1/"/>
    <ds:schemaRef ds:uri="4393300b-13af-418c-8259-21dfa31a8637"/>
    <ds:schemaRef ds:uri="http://www.w3.org/XML/1998/namespace"/>
    <ds:schemaRef ds:uri="http://schemas.microsoft.com/office/2006/metadata/properties"/>
    <ds:schemaRef ds:uri="http://purl.org/dc/dcmitype/"/>
    <ds:schemaRef ds:uri="http://schemas.microsoft.com/office/infopath/2007/PartnerControls"/>
    <ds:schemaRef ds:uri="http://schemas.openxmlformats.org/package/2006/metadata/core-properties"/>
    <ds:schemaRef ds:uri="http://schemas.microsoft.com/office/2006/documentManagement/types"/>
    <ds:schemaRef ds:uri="c6ccb7aa-ff4d-4f88-acae-222ac2230cfc"/>
    <ds:schemaRef ds:uri="http://purl.org/dc/terms/"/>
  </ds:schemaRefs>
</ds:datastoreItem>
</file>

<file path=docProps/app.xml><?xml version="1.0" encoding="utf-8"?>
<Properties xmlns="http://schemas.openxmlformats.org/officeDocument/2006/extended-properties" xmlns:vt="http://schemas.openxmlformats.org/officeDocument/2006/docPropsVTypes">
  <Template>office theme</Template>
  <TotalTime>2</TotalTime>
  <Words>713</Words>
  <Application>Microsoft Office PowerPoint</Application>
  <PresentationFormat>Widescreen</PresentationFormat>
  <Paragraphs>89</Paragraphs>
  <Slides>14</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14</vt:i4>
      </vt:variant>
    </vt:vector>
  </HeadingPairs>
  <TitlesOfParts>
    <vt:vector size="17" baseType="lpstr">
      <vt:lpstr>Arial</vt:lpstr>
      <vt:lpstr>Corbel</vt:lpstr>
      <vt:lpstr>Basis</vt:lpstr>
      <vt:lpstr>Picking Your Paper 3 Perspective Successfully</vt:lpstr>
      <vt:lpstr>What is Paper 3?</vt:lpstr>
      <vt:lpstr>Helpful Tips for Choosing Your Topic</vt:lpstr>
      <vt:lpstr>How to Properly Choose a Perspective</vt:lpstr>
      <vt:lpstr>Step 1: Research Your Topic</vt:lpstr>
      <vt:lpstr>Step 2: Choosing Your Perspective</vt:lpstr>
      <vt:lpstr>STOP!</vt:lpstr>
      <vt:lpstr>Pretend You Are a Car Salesmen  </vt:lpstr>
      <vt:lpstr>Step 3: Expanding Upon Your Perspective</vt:lpstr>
      <vt:lpstr>Difficult Perspective to Find Information On/Unfavored Topic</vt:lpstr>
      <vt:lpstr>Step 4: Creating the Presentation</vt:lpstr>
      <vt:lpstr>Step 5: Presenting Paper 3</vt:lpstr>
      <vt:lpstr>AS Strong+Weak Evidence Examples</vt:lpstr>
      <vt:lpstr>AS Strong+Weak Evidence Examples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Crihfield Sandy</dc:creator>
  <cp:lastModifiedBy>Crihfield Sandy</cp:lastModifiedBy>
  <cp:revision>2</cp:revision>
  <dcterms:created xsi:type="dcterms:W3CDTF">2021-04-05T11:35:54Z</dcterms:created>
  <dcterms:modified xsi:type="dcterms:W3CDTF">2021-05-19T14:20:27Z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0x010100E1355535D460FE458CD10228CB604376</vt:lpwstr>
  </property>
</Properties>
</file>